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41" r:id="rId2"/>
    <p:sldId id="693" r:id="rId3"/>
    <p:sldId id="694" r:id="rId4"/>
    <p:sldId id="695" r:id="rId5"/>
    <p:sldId id="697" r:id="rId6"/>
    <p:sldId id="657" r:id="rId7"/>
    <p:sldId id="663" r:id="rId8"/>
    <p:sldId id="704" r:id="rId9"/>
    <p:sldId id="703" r:id="rId10"/>
    <p:sldId id="729" r:id="rId11"/>
    <p:sldId id="705" r:id="rId12"/>
    <p:sldId id="666" r:id="rId13"/>
    <p:sldId id="706" r:id="rId14"/>
    <p:sldId id="707" r:id="rId15"/>
    <p:sldId id="708" r:id="rId16"/>
    <p:sldId id="668" r:id="rId17"/>
    <p:sldId id="698" r:id="rId18"/>
    <p:sldId id="700" r:id="rId19"/>
    <p:sldId id="711" r:id="rId20"/>
    <p:sldId id="710" r:id="rId21"/>
    <p:sldId id="714" r:id="rId22"/>
    <p:sldId id="715" r:id="rId23"/>
    <p:sldId id="716" r:id="rId24"/>
    <p:sldId id="712" r:id="rId25"/>
    <p:sldId id="717" r:id="rId26"/>
    <p:sldId id="718" r:id="rId27"/>
    <p:sldId id="720" r:id="rId28"/>
    <p:sldId id="719" r:id="rId29"/>
    <p:sldId id="699" r:id="rId30"/>
    <p:sldId id="701" r:id="rId31"/>
    <p:sldId id="721" r:id="rId32"/>
    <p:sldId id="723" r:id="rId33"/>
    <p:sldId id="722" r:id="rId34"/>
    <p:sldId id="724" r:id="rId35"/>
    <p:sldId id="725" r:id="rId36"/>
    <p:sldId id="727" r:id="rId37"/>
    <p:sldId id="728" r:id="rId38"/>
    <p:sldId id="702" r:id="rId39"/>
    <p:sldId id="487" r:id="rId40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FF2600"/>
    <a:srgbClr val="3194A4"/>
    <a:srgbClr val="B8B2A9"/>
    <a:srgbClr val="EAEAEA"/>
    <a:srgbClr val="FFFFFF"/>
    <a:srgbClr val="32607D"/>
    <a:srgbClr val="31607D"/>
    <a:srgbClr val="BD081C"/>
    <a:srgbClr val="BF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5" autoAdjust="0"/>
    <p:restoredTop sz="86408" autoAdjust="0"/>
  </p:normalViewPr>
  <p:slideViewPr>
    <p:cSldViewPr snapToGrid="0" snapToObjects="1">
      <p:cViewPr varScale="1">
        <p:scale>
          <a:sx n="79" d="100"/>
          <a:sy n="79" d="100"/>
        </p:scale>
        <p:origin x="1120" y="208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39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40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9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96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20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10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2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57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82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0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73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Lipophilicity: Experimental results of octanol/water distribution coefficient</a:t>
            </a:r>
            <a:r>
              <a:rPr lang="zh-CN" altLang="en-US" dirty="0"/>
              <a:t> </a:t>
            </a:r>
            <a:r>
              <a:rPr lang="en-US" dirty="0"/>
              <a:t>(</a:t>
            </a:r>
            <a:r>
              <a:rPr lang="en-US" dirty="0" err="1"/>
              <a:t>logD</a:t>
            </a:r>
            <a:r>
              <a:rPr lang="en-US" dirty="0"/>
              <a:t> at pH 7.4).</a:t>
            </a:r>
          </a:p>
          <a:p>
            <a:r>
              <a:rPr lang="en-US" dirty="0"/>
              <a:t>ESOL: Water solubility data(log solubility in mols per </a:t>
            </a:r>
            <a:r>
              <a:rPr lang="en-US" dirty="0" err="1"/>
              <a:t>litre</a:t>
            </a:r>
            <a:r>
              <a:rPr lang="en-US" dirty="0"/>
              <a:t>) for common organic small molecules.</a:t>
            </a:r>
          </a:p>
          <a:p>
            <a:r>
              <a:rPr lang="en-US" dirty="0" err="1"/>
              <a:t>FreeSolv</a:t>
            </a:r>
            <a:r>
              <a:rPr lang="en-US" dirty="0"/>
              <a:t>: Experimental and calculated hydration free energy of small molecules in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79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20.png"/><Relationship Id="rId18" Type="http://schemas.openxmlformats.org/officeDocument/2006/relationships/image" Target="../media/image57.png"/><Relationship Id="rId3" Type="http://schemas.openxmlformats.org/officeDocument/2006/relationships/image" Target="../media/image35.png"/><Relationship Id="rId7" Type="http://schemas.openxmlformats.org/officeDocument/2006/relationships/image" Target="../media/image50.png"/><Relationship Id="rId12" Type="http://schemas.openxmlformats.org/officeDocument/2006/relationships/image" Target="../media/image510.png"/><Relationship Id="rId17" Type="http://schemas.openxmlformats.org/officeDocument/2006/relationships/image" Target="../media/image56.png"/><Relationship Id="rId2" Type="http://schemas.openxmlformats.org/officeDocument/2006/relationships/image" Target="../media/image34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0.png"/><Relationship Id="rId11" Type="http://schemas.openxmlformats.org/officeDocument/2006/relationships/image" Target="../media/image500.png"/><Relationship Id="rId5" Type="http://schemas.openxmlformats.org/officeDocument/2006/relationships/image" Target="../media/image440.png"/><Relationship Id="rId15" Type="http://schemas.openxmlformats.org/officeDocument/2006/relationships/image" Target="../media/image54.png"/><Relationship Id="rId10" Type="http://schemas.openxmlformats.org/officeDocument/2006/relationships/image" Target="../media/image490.png"/><Relationship Id="rId19" Type="http://schemas.openxmlformats.org/officeDocument/2006/relationships/image" Target="../media/image58.png"/><Relationship Id="rId4" Type="http://schemas.openxmlformats.org/officeDocument/2006/relationships/image" Target="../media/image36.png"/><Relationship Id="rId9" Type="http://schemas.openxmlformats.org/officeDocument/2006/relationships/image" Target="../media/image52.png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47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ogb.stanford.edu/docs/graphprop/" TargetMode="Externa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2.xml"/><Relationship Id="rId4" Type="http://schemas.microsoft.com/office/2007/relationships/hdphoto" Target="../media/hdphoto7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17" Type="http://schemas.openxmlformats.org/officeDocument/2006/relationships/image" Target="../media/image80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9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11" Type="http://schemas.openxmlformats.org/officeDocument/2006/relationships/image" Target="../media/image86.png"/><Relationship Id="rId5" Type="http://schemas.openxmlformats.org/officeDocument/2006/relationships/image" Target="../media/image78.emf"/><Relationship Id="rId15" Type="http://schemas.openxmlformats.org/officeDocument/2006/relationships/image" Target="../media/image90.png"/><Relationship Id="rId10" Type="http://schemas.openxmlformats.org/officeDocument/2006/relationships/image" Target="../media/image77.em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0.png"/><Relationship Id="rId3" Type="http://schemas.openxmlformats.org/officeDocument/2006/relationships/image" Target="../media/image81.emf"/><Relationship Id="rId12" Type="http://schemas.openxmlformats.org/officeDocument/2006/relationships/image" Target="../media/image91.png"/><Relationship Id="rId17" Type="http://schemas.openxmlformats.org/officeDocument/2006/relationships/image" Target="../media/image93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4.emf"/><Relationship Id="rId11" Type="http://schemas.openxmlformats.org/officeDocument/2006/relationships/image" Target="../media/image103.png"/><Relationship Id="rId5" Type="http://schemas.openxmlformats.org/officeDocument/2006/relationships/image" Target="../media/image83.emf"/><Relationship Id="rId15" Type="http://schemas.openxmlformats.org/officeDocument/2006/relationships/image" Target="../media/image80.emf"/><Relationship Id="rId4" Type="http://schemas.openxmlformats.org/officeDocument/2006/relationships/image" Target="../media/image82.emf"/><Relationship Id="rId14" Type="http://schemas.openxmlformats.org/officeDocument/2006/relationships/image" Target="../media/image77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5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82.emf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3.png"/><Relationship Id="rId3" Type="http://schemas.openxmlformats.org/officeDocument/2006/relationships/image" Target="../media/image81.emf"/><Relationship Id="rId7" Type="http://schemas.openxmlformats.org/officeDocument/2006/relationships/image" Target="../media/image109.png"/><Relationship Id="rId12" Type="http://schemas.openxmlformats.org/officeDocument/2006/relationships/image" Target="../media/image8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8.png"/><Relationship Id="rId11" Type="http://schemas.openxmlformats.org/officeDocument/2006/relationships/image" Target="../media/image82.emf"/><Relationship Id="rId5" Type="http://schemas.openxmlformats.org/officeDocument/2006/relationships/image" Target="../media/image107.png"/><Relationship Id="rId10" Type="http://schemas.openxmlformats.org/officeDocument/2006/relationships/image" Target="../media/image112.png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image" Target="../media/image116.png"/><Relationship Id="rId18" Type="http://schemas.openxmlformats.org/officeDocument/2006/relationships/image" Target="../media/image121.png"/><Relationship Id="rId3" Type="http://schemas.openxmlformats.org/officeDocument/2006/relationships/image" Target="../media/image77.emf"/><Relationship Id="rId21" Type="http://schemas.openxmlformats.org/officeDocument/2006/relationships/image" Target="../media/image124.png"/><Relationship Id="rId7" Type="http://schemas.openxmlformats.org/officeDocument/2006/relationships/image" Target="../media/image81.emf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emf"/><Relationship Id="rId11" Type="http://schemas.openxmlformats.org/officeDocument/2006/relationships/image" Target="../media/image114.png"/><Relationship Id="rId24" Type="http://schemas.openxmlformats.org/officeDocument/2006/relationships/image" Target="../media/image127.png"/><Relationship Id="rId5" Type="http://schemas.openxmlformats.org/officeDocument/2006/relationships/image" Target="../media/image79.emf"/><Relationship Id="rId15" Type="http://schemas.openxmlformats.org/officeDocument/2006/relationships/image" Target="../media/image118.png"/><Relationship Id="rId23" Type="http://schemas.openxmlformats.org/officeDocument/2006/relationships/image" Target="../media/image126.png"/><Relationship Id="rId10" Type="http://schemas.openxmlformats.org/officeDocument/2006/relationships/image" Target="../media/image84.emf"/><Relationship Id="rId19" Type="http://schemas.openxmlformats.org/officeDocument/2006/relationships/image" Target="../media/image122.png"/><Relationship Id="rId4" Type="http://schemas.openxmlformats.org/officeDocument/2006/relationships/image" Target="../media/image78.emf"/><Relationship Id="rId9" Type="http://schemas.openxmlformats.org/officeDocument/2006/relationships/image" Target="../media/image83.emf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4.e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10.wdp"/><Relationship Id="rId5" Type="http://schemas.openxmlformats.org/officeDocument/2006/relationships/image" Target="../media/image139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0.png"/><Relationship Id="rId7" Type="http://schemas.openxmlformats.org/officeDocument/2006/relationships/image" Target="../media/image230.png"/><Relationship Id="rId12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0.png"/><Relationship Id="rId11" Type="http://schemas.openxmlformats.org/officeDocument/2006/relationships/image" Target="../media/image27.png"/><Relationship Id="rId5" Type="http://schemas.openxmlformats.org/officeDocument/2006/relationships/image" Target="../media/image210.png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22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0.png"/><Relationship Id="rId11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389"/>
            <a:ext cx="14630400" cy="2737004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Data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Augmentation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for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Graph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Identifying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node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roles: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Baseline: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r>
              <a:rPr lang="zh-CN" altLang="en-US" sz="4400" dirty="0"/>
              <a:t> </a:t>
            </a:r>
            <a:r>
              <a:rPr lang="en-US" altLang="zh-CN" sz="4400" dirty="0"/>
              <a:t>Improves</a:t>
            </a:r>
            <a:r>
              <a:rPr lang="zh-CN" altLang="en-US" sz="4400" dirty="0"/>
              <a:t> </a:t>
            </a:r>
            <a:r>
              <a:rPr lang="en-US" altLang="zh-CN" sz="4400" dirty="0"/>
              <a:t>Label</a:t>
            </a:r>
            <a:r>
              <a:rPr lang="zh-CN" altLang="en-US" sz="4400" dirty="0"/>
              <a:t> </a:t>
            </a:r>
            <a:r>
              <a:rPr lang="en-US" altLang="zh-CN" sz="4400" dirty="0"/>
              <a:t>Prediction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AC1C6-D70D-DD38-622B-3DB1A05A3AEB}"/>
              </a:ext>
            </a:extLst>
          </p:cNvPr>
          <p:cNvGrpSpPr/>
          <p:nvPr/>
        </p:nvGrpSpPr>
        <p:grpSpPr>
          <a:xfrm>
            <a:off x="4494551" y="4857698"/>
            <a:ext cx="1097280" cy="915406"/>
            <a:chOff x="4608434" y="2864031"/>
            <a:chExt cx="1097280" cy="915406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752DCD0-12CD-208B-B86B-6A12CD7BD04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8434" y="2864031"/>
              <a:ext cx="1097280" cy="915406"/>
              <a:chOff x="2443457" y="1577463"/>
              <a:chExt cx="681978" cy="56894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3F61EF3-6B48-F313-3418-03AF8385D495}"/>
                  </a:ext>
                </a:extLst>
              </p:cNvPr>
              <p:cNvSpPr/>
              <p:nvPr/>
            </p:nvSpPr>
            <p:spPr>
              <a:xfrm>
                <a:off x="2443457" y="1577463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A590EBF-9CCF-33C1-E2A4-C04218B359F8}"/>
                  </a:ext>
                </a:extLst>
              </p:cNvPr>
              <p:cNvSpPr/>
              <p:nvPr/>
            </p:nvSpPr>
            <p:spPr>
              <a:xfrm>
                <a:off x="2557120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623F503-5E10-7164-CB49-A6AEED32FB17}"/>
                  </a:ext>
                </a:extLst>
              </p:cNvPr>
              <p:cNvSpPr/>
              <p:nvPr/>
            </p:nvSpPr>
            <p:spPr>
              <a:xfrm>
                <a:off x="2670783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2EDE51C-62B9-5B14-5BEE-D8FCB075F990}"/>
                  </a:ext>
                </a:extLst>
              </p:cNvPr>
              <p:cNvSpPr/>
              <p:nvPr/>
            </p:nvSpPr>
            <p:spPr>
              <a:xfrm>
                <a:off x="2784446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A171F7F6-E025-BE71-BA4F-920F514F0977}"/>
                  </a:ext>
                </a:extLst>
              </p:cNvPr>
              <p:cNvSpPr/>
              <p:nvPr/>
            </p:nvSpPr>
            <p:spPr>
              <a:xfrm>
                <a:off x="2898109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E1947FC-B7C6-4EF4-038E-5B330626521B}"/>
                  </a:ext>
                </a:extLst>
              </p:cNvPr>
              <p:cNvSpPr/>
              <p:nvPr/>
            </p:nvSpPr>
            <p:spPr>
              <a:xfrm>
                <a:off x="3011772" y="1577463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9D2DBF5-F1B1-C0D3-9006-B04577A9CC43}"/>
                  </a:ext>
                </a:extLst>
              </p:cNvPr>
              <p:cNvSpPr/>
              <p:nvPr/>
            </p:nvSpPr>
            <p:spPr>
              <a:xfrm>
                <a:off x="2443457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64CEC0-7DFA-B2BF-DC6D-778157CC998D}"/>
                  </a:ext>
                </a:extLst>
              </p:cNvPr>
              <p:cNvSpPr/>
              <p:nvPr/>
            </p:nvSpPr>
            <p:spPr>
              <a:xfrm>
                <a:off x="2557120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9CE4DD6-32D1-828F-0C35-31167C7C0073}"/>
                  </a:ext>
                </a:extLst>
              </p:cNvPr>
              <p:cNvSpPr/>
              <p:nvPr/>
            </p:nvSpPr>
            <p:spPr>
              <a:xfrm>
                <a:off x="2670783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41893BDC-5B77-D3F0-87E1-218F625D4B5A}"/>
                  </a:ext>
                </a:extLst>
              </p:cNvPr>
              <p:cNvSpPr/>
              <p:nvPr/>
            </p:nvSpPr>
            <p:spPr>
              <a:xfrm>
                <a:off x="2784446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578060E-64CD-1CD2-F851-A1C098A56E4E}"/>
                  </a:ext>
                </a:extLst>
              </p:cNvPr>
              <p:cNvSpPr/>
              <p:nvPr/>
            </p:nvSpPr>
            <p:spPr>
              <a:xfrm>
                <a:off x="2898109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A63A3B6-CEA3-2BE2-A132-AEE424AE2568}"/>
                  </a:ext>
                </a:extLst>
              </p:cNvPr>
              <p:cNvSpPr/>
              <p:nvPr/>
            </p:nvSpPr>
            <p:spPr>
              <a:xfrm>
                <a:off x="3011772" y="1748991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4A8E964-A148-ABB9-CC38-4BC42D5A1CB2}"/>
                  </a:ext>
                </a:extLst>
              </p:cNvPr>
              <p:cNvSpPr/>
              <p:nvPr/>
            </p:nvSpPr>
            <p:spPr>
              <a:xfrm>
                <a:off x="2443457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51559E4-AC49-32D9-B5A8-C7320C39C52E}"/>
                  </a:ext>
                </a:extLst>
              </p:cNvPr>
              <p:cNvSpPr/>
              <p:nvPr/>
            </p:nvSpPr>
            <p:spPr>
              <a:xfrm>
                <a:off x="2557120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A8340538-44D5-163B-B8B1-40ED941DAB35}"/>
                  </a:ext>
                </a:extLst>
              </p:cNvPr>
              <p:cNvSpPr/>
              <p:nvPr/>
            </p:nvSpPr>
            <p:spPr>
              <a:xfrm>
                <a:off x="2670783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723659A-A7D4-0E54-E373-8BE392377AFA}"/>
                  </a:ext>
                </a:extLst>
              </p:cNvPr>
              <p:cNvSpPr/>
              <p:nvPr/>
            </p:nvSpPr>
            <p:spPr>
              <a:xfrm>
                <a:off x="2784446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526B329-03D0-2487-AFDD-F169A20A82B6}"/>
                  </a:ext>
                </a:extLst>
              </p:cNvPr>
              <p:cNvSpPr/>
              <p:nvPr/>
            </p:nvSpPr>
            <p:spPr>
              <a:xfrm>
                <a:off x="2898109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059570-695E-59C0-9BF9-2C9B6D561A8A}"/>
                  </a:ext>
                </a:extLst>
              </p:cNvPr>
              <p:cNvSpPr/>
              <p:nvPr/>
            </p:nvSpPr>
            <p:spPr>
              <a:xfrm>
                <a:off x="3011772" y="2032740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D4016F-7D08-CCCC-4CC5-BC9C3A563D80}"/>
                </a:ext>
              </a:extLst>
            </p:cNvPr>
            <p:cNvSpPr txBox="1"/>
            <p:nvPr/>
          </p:nvSpPr>
          <p:spPr>
            <a:xfrm>
              <a:off x="4921651" y="3156323"/>
              <a:ext cx="51000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63ECA6D-E29C-0C92-E9B0-742F5692EB2E}"/>
              </a:ext>
            </a:extLst>
          </p:cNvPr>
          <p:cNvSpPr/>
          <p:nvPr/>
        </p:nvSpPr>
        <p:spPr>
          <a:xfrm>
            <a:off x="1968335" y="3146565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3169DA38-6139-C13F-499D-61266FA5FE9D}"/>
              </a:ext>
            </a:extLst>
          </p:cNvPr>
          <p:cNvSpPr/>
          <p:nvPr/>
        </p:nvSpPr>
        <p:spPr>
          <a:xfrm>
            <a:off x="3354098" y="314085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1ED1538-A8BE-F144-C09F-B0718123E76F}"/>
              </a:ext>
            </a:extLst>
          </p:cNvPr>
          <p:cNvGrpSpPr/>
          <p:nvPr/>
        </p:nvGrpSpPr>
        <p:grpSpPr>
          <a:xfrm>
            <a:off x="4795975" y="2774454"/>
            <a:ext cx="400110" cy="1126221"/>
            <a:chOff x="7149861" y="3414798"/>
            <a:chExt cx="400110" cy="112622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ED86F37-B3CF-DC7B-A2C4-3099381CB8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309574" y="3414798"/>
              <a:ext cx="182880" cy="1126221"/>
              <a:chOff x="2857113" y="656513"/>
              <a:chExt cx="113669" cy="7000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7CB2FB5-6CFC-AB5F-C51D-817C12CAF4CF}"/>
                  </a:ext>
                </a:extLst>
              </p:cNvPr>
              <p:cNvSpPr/>
              <p:nvPr/>
            </p:nvSpPr>
            <p:spPr>
              <a:xfrm>
                <a:off x="2857119" y="656513"/>
                <a:ext cx="113663" cy="11366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AD279B57-A4DC-C65F-A528-BEAA5618DE12}"/>
                  </a:ext>
                </a:extLst>
              </p:cNvPr>
              <p:cNvSpPr/>
              <p:nvPr/>
            </p:nvSpPr>
            <p:spPr>
              <a:xfrm>
                <a:off x="2857119" y="770892"/>
                <a:ext cx="113663" cy="11366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5B8DE5E-601E-3966-A694-B922E0A512D1}"/>
                  </a:ext>
                </a:extLst>
              </p:cNvPr>
              <p:cNvSpPr/>
              <p:nvPr/>
            </p:nvSpPr>
            <p:spPr>
              <a:xfrm>
                <a:off x="2857114" y="889301"/>
                <a:ext cx="113663" cy="113663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4900481-C8CF-D61C-A8F5-3607DB7A46A7}"/>
                  </a:ext>
                </a:extLst>
              </p:cNvPr>
              <p:cNvSpPr/>
              <p:nvPr/>
            </p:nvSpPr>
            <p:spPr>
              <a:xfrm>
                <a:off x="2857113" y="1242852"/>
                <a:ext cx="113663" cy="11366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ECADBB-B498-6711-FA10-0138ACA14834}"/>
                </a:ext>
              </a:extLst>
            </p:cNvPr>
            <p:cNvSpPr txBox="1"/>
            <p:nvPr/>
          </p:nvSpPr>
          <p:spPr>
            <a:xfrm rot="16200000">
              <a:off x="7094914" y="3926397"/>
              <a:ext cx="510003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77304C3-A809-D81B-1671-F40454E1C652}"/>
              </a:ext>
            </a:extLst>
          </p:cNvPr>
          <p:cNvSpPr/>
          <p:nvPr/>
        </p:nvSpPr>
        <p:spPr>
          <a:xfrm>
            <a:off x="1986179" y="5227181"/>
            <a:ext cx="1087530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GNN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F5D7A77-8BC2-04B6-3857-2B9207C0D6E4}"/>
              </a:ext>
            </a:extLst>
          </p:cNvPr>
          <p:cNvGrpSpPr>
            <a:grpSpLocks noChangeAspect="1"/>
          </p:cNvGrpSpPr>
          <p:nvPr/>
        </p:nvGrpSpPr>
        <p:grpSpPr>
          <a:xfrm>
            <a:off x="7804802" y="3144505"/>
            <a:ext cx="1097280" cy="182880"/>
            <a:chOff x="3986296" y="2664266"/>
            <a:chExt cx="681978" cy="113663"/>
          </a:xfrm>
        </p:grpSpPr>
        <p:sp>
          <p:nvSpPr>
            <p:cNvPr id="70" name="Rectangle 148">
              <a:extLst>
                <a:ext uri="{FF2B5EF4-FFF2-40B4-BE49-F238E27FC236}">
                  <a16:creationId xmlns:a16="http://schemas.microsoft.com/office/drawing/2014/main" id="{5740C7EC-94FF-9405-7B0D-C823C3DDAC7F}"/>
                </a:ext>
              </a:extLst>
            </p:cNvPr>
            <p:cNvSpPr/>
            <p:nvPr/>
          </p:nvSpPr>
          <p:spPr>
            <a:xfrm>
              <a:off x="3986296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1" name="Rectangle 149">
              <a:extLst>
                <a:ext uri="{FF2B5EF4-FFF2-40B4-BE49-F238E27FC236}">
                  <a16:creationId xmlns:a16="http://schemas.microsoft.com/office/drawing/2014/main" id="{B7C66AC3-C8FB-6BAB-51C9-60891CAA5810}"/>
                </a:ext>
              </a:extLst>
            </p:cNvPr>
            <p:cNvSpPr/>
            <p:nvPr/>
          </p:nvSpPr>
          <p:spPr>
            <a:xfrm>
              <a:off x="4099959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2" name="Rectangle 150">
              <a:extLst>
                <a:ext uri="{FF2B5EF4-FFF2-40B4-BE49-F238E27FC236}">
                  <a16:creationId xmlns:a16="http://schemas.microsoft.com/office/drawing/2014/main" id="{08AD2467-EFCB-5A1F-8E44-3E85FC392B96}"/>
                </a:ext>
              </a:extLst>
            </p:cNvPr>
            <p:cNvSpPr/>
            <p:nvPr/>
          </p:nvSpPr>
          <p:spPr>
            <a:xfrm>
              <a:off x="4213622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3" name="Rectangle 151">
              <a:extLst>
                <a:ext uri="{FF2B5EF4-FFF2-40B4-BE49-F238E27FC236}">
                  <a16:creationId xmlns:a16="http://schemas.microsoft.com/office/drawing/2014/main" id="{9EB9A0BB-459C-926F-B7C4-A80436BA1789}"/>
                </a:ext>
              </a:extLst>
            </p:cNvPr>
            <p:cNvSpPr/>
            <p:nvPr/>
          </p:nvSpPr>
          <p:spPr>
            <a:xfrm>
              <a:off x="4327285" y="2664266"/>
              <a:ext cx="113663" cy="11366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4" name="Rectangle 152">
              <a:extLst>
                <a:ext uri="{FF2B5EF4-FFF2-40B4-BE49-F238E27FC236}">
                  <a16:creationId xmlns:a16="http://schemas.microsoft.com/office/drawing/2014/main" id="{F3A8CD70-A3DB-53DC-6533-3E92C2A7E18F}"/>
                </a:ext>
              </a:extLst>
            </p:cNvPr>
            <p:cNvSpPr/>
            <p:nvPr/>
          </p:nvSpPr>
          <p:spPr>
            <a:xfrm>
              <a:off x="4440948" y="2664266"/>
              <a:ext cx="113663" cy="1136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5" name="Rectangle 153">
              <a:extLst>
                <a:ext uri="{FF2B5EF4-FFF2-40B4-BE49-F238E27FC236}">
                  <a16:creationId xmlns:a16="http://schemas.microsoft.com/office/drawing/2014/main" id="{41A4B100-7E09-AA7A-8F93-BC44B9CA2159}"/>
                </a:ext>
              </a:extLst>
            </p:cNvPr>
            <p:cNvSpPr/>
            <p:nvPr/>
          </p:nvSpPr>
          <p:spPr>
            <a:xfrm>
              <a:off x="4554611" y="2664266"/>
              <a:ext cx="113663" cy="11366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/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Graph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B50272C-1CE8-D441-6AB2-6EAF1D669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" y="4572000"/>
                <a:ext cx="1967538" cy="461665"/>
              </a:xfrm>
              <a:prstGeom prst="rect">
                <a:avLst/>
              </a:prstGeom>
              <a:blipFill>
                <a:blip r:embed="rId2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/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i="1" dirty="0">
                                  <a:solidFill>
                                    <a:srgbClr val="FF2600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rgbClr val="FF26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FE3F4842-2D6A-678B-9244-8CB67D4F3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9415" y="2900979"/>
                <a:ext cx="615494" cy="562462"/>
              </a:xfrm>
              <a:prstGeom prst="rect">
                <a:avLst/>
              </a:prstGeom>
              <a:blipFill>
                <a:blip r:embed="rId3"/>
                <a:stretch>
                  <a:fillRect l="-2000" r="-1200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D67D45A0-B42D-0053-339C-92ABD796883B}"/>
              </a:ext>
            </a:extLst>
          </p:cNvPr>
          <p:cNvSpPr/>
          <p:nvPr/>
        </p:nvSpPr>
        <p:spPr>
          <a:xfrm>
            <a:off x="9463984" y="2975078"/>
            <a:ext cx="1272142" cy="504458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MLP</a:t>
            </a:r>
            <a:r>
              <a:rPr lang="en-US" altLang="zh-CN" sz="2000" baseline="-25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(·)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F952456B-14EF-035C-E259-0BCF7CB9B66D}"/>
              </a:ext>
            </a:extLst>
          </p:cNvPr>
          <p:cNvCxnSpPr>
            <a:cxnSpLocks/>
          </p:cNvCxnSpPr>
          <p:nvPr/>
        </p:nvCxnSpPr>
        <p:spPr>
          <a:xfrm flipV="1">
            <a:off x="1504791" y="3606136"/>
            <a:ext cx="457177" cy="32275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0783149-A084-E0A8-FC53-3C45477D89E0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 flipV="1">
            <a:off x="3055865" y="339308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BB707B2-23E4-9C41-5B80-F8B74B9028E7}"/>
              </a:ext>
            </a:extLst>
          </p:cNvPr>
          <p:cNvCxnSpPr>
            <a:cxnSpLocks/>
          </p:cNvCxnSpPr>
          <p:nvPr/>
        </p:nvCxnSpPr>
        <p:spPr>
          <a:xfrm>
            <a:off x="1518569" y="5046642"/>
            <a:ext cx="449766" cy="27023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9967615-AD1A-6950-645A-1A2D973AC276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3073709" y="5479410"/>
            <a:ext cx="136791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BB31F57-440E-DC79-7C4E-4D67A4AAB110}"/>
              </a:ext>
            </a:extLst>
          </p:cNvPr>
          <p:cNvCxnSpPr>
            <a:cxnSpLocks/>
          </p:cNvCxnSpPr>
          <p:nvPr/>
        </p:nvCxnSpPr>
        <p:spPr>
          <a:xfrm flipV="1">
            <a:off x="5397731" y="3231105"/>
            <a:ext cx="22470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F6FC45B-7CEE-3E3E-07A0-3CB6F9C19F2A}"/>
              </a:ext>
            </a:extLst>
          </p:cNvPr>
          <p:cNvCxnSpPr>
            <a:cxnSpLocks/>
          </p:cNvCxnSpPr>
          <p:nvPr/>
        </p:nvCxnSpPr>
        <p:spPr>
          <a:xfrm flipV="1">
            <a:off x="5645865" y="3418778"/>
            <a:ext cx="1950052" cy="1806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9EBFA54-8369-FEFD-5E3F-7D1398714818}"/>
              </a:ext>
            </a:extLst>
          </p:cNvPr>
          <p:cNvCxnSpPr>
            <a:cxnSpLocks/>
          </p:cNvCxnSpPr>
          <p:nvPr/>
        </p:nvCxnSpPr>
        <p:spPr>
          <a:xfrm flipV="1">
            <a:off x="10743674" y="3221966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/>
              <p:nvPr/>
            </p:nvSpPr>
            <p:spPr>
              <a:xfrm>
                <a:off x="6698557" y="3365670"/>
                <a:ext cx="2338244" cy="875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20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FBDDB810-D9CC-3156-AAF9-241915E3C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57" y="3365670"/>
                <a:ext cx="2338244" cy="875881"/>
              </a:xfrm>
              <a:prstGeom prst="rect">
                <a:avLst/>
              </a:prstGeom>
              <a:blipFill>
                <a:blip r:embed="rId4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/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𝐇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representations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289856D0-0108-6495-2803-7735B7344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393" y="5864866"/>
                <a:ext cx="3004882" cy="400110"/>
              </a:xfrm>
              <a:prstGeom prst="rect">
                <a:avLst/>
              </a:prstGeom>
              <a:blipFill>
                <a:blip r:embed="rId5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/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CN" sz="2000" b="1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Node’s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probability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being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classified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into</a:t>
                </a:r>
                <a:r>
                  <a:rPr lang="zh-CN" alt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Rationale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C06C8CD2-72D1-036B-4235-4B5475236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344" y="3950230"/>
                <a:ext cx="3612623" cy="707886"/>
              </a:xfrm>
              <a:prstGeom prst="rect">
                <a:avLst/>
              </a:prstGeom>
              <a:blipFill>
                <a:blip r:embed="rId6"/>
                <a:stretch>
                  <a:fillRect t="-5357" r="-175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/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r>
                            <a:rPr lang="en-US" sz="2000" b="1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20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</m:d>
                    </m:oMath>
                  </m:oMathPara>
                </a14:m>
                <a:endParaRPr lang="en-US" sz="2000" b="1" i="1" dirty="0">
                  <a:solidFill>
                    <a:schemeClr val="bg2">
                      <a:lumMod val="10000"/>
                    </a:schemeClr>
                  </a:solidFill>
                  <a:latin typeface="Avenir Medium"/>
                </a:endParaRPr>
              </a:p>
            </p:txBody>
          </p:sp>
        </mc:Choice>
        <mc:Fallback xmlns="">
          <p:sp>
            <p:nvSpPr>
              <p:cNvPr id="116" name="TextBox 104">
                <a:extLst>
                  <a:ext uri="{FF2B5EF4-FFF2-40B4-BE49-F238E27FC236}">
                    <a16:creationId xmlns:a16="http://schemas.microsoft.com/office/drawing/2014/main" id="{8E7A6DD5-3465-082C-B72F-8482BCBFE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5537" y="2808825"/>
                <a:ext cx="2191473" cy="40998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8" name="Picture 117">
            <a:extLst>
              <a:ext uri="{FF2B5EF4-FFF2-40B4-BE49-F238E27FC236}">
                <a16:creationId xmlns:a16="http://schemas.microsoft.com/office/drawing/2014/main" id="{A84B9C42-C7C6-FE99-9466-2882A011C9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894" y="3928893"/>
            <a:ext cx="1280160" cy="649356"/>
          </a:xfrm>
          <a:prstGeom prst="rect">
            <a:avLst/>
          </a:prstGeom>
        </p:spPr>
      </p:pic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B3B66AA7-CEE1-66FA-622B-F69D3824FC41}"/>
              </a:ext>
            </a:extLst>
          </p:cNvPr>
          <p:cNvCxnSpPr>
            <a:cxnSpLocks/>
          </p:cNvCxnSpPr>
          <p:nvPr/>
        </p:nvCxnSpPr>
        <p:spPr>
          <a:xfrm flipV="1">
            <a:off x="4447395" y="3384150"/>
            <a:ext cx="29823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46B419EF-49F9-A552-43C2-3EC4929BAFFA}"/>
              </a:ext>
            </a:extLst>
          </p:cNvPr>
          <p:cNvCxnSpPr>
            <a:cxnSpLocks/>
          </p:cNvCxnSpPr>
          <p:nvPr/>
        </p:nvCxnSpPr>
        <p:spPr>
          <a:xfrm flipV="1">
            <a:off x="8938239" y="3231105"/>
            <a:ext cx="5257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/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Label</a:t>
                </a:r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0358EF94-0862-862D-E323-9EC84B088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1779" y="2930118"/>
                <a:ext cx="1967538" cy="461665"/>
              </a:xfrm>
              <a:prstGeom prst="rect">
                <a:avLst/>
              </a:prstGeom>
              <a:blipFill>
                <a:blip r:embed="rId10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009F927B-4F96-43C2-3675-8D2A8AE8F80C}"/>
              </a:ext>
            </a:extLst>
          </p:cNvPr>
          <p:cNvCxnSpPr>
            <a:stCxn id="78" idx="3"/>
          </p:cNvCxnSpPr>
          <p:nvPr/>
        </p:nvCxnSpPr>
        <p:spPr>
          <a:xfrm>
            <a:off x="11884909" y="3182210"/>
            <a:ext cx="2302835" cy="0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8D418B-99F1-2DC9-886E-B4659A737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6781905"/>
            <a:ext cx="14771147" cy="68982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trained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~500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examples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could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effectively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capture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rationales.</a:t>
            </a:r>
            <a:endParaRPr lang="en-US" altLang="zh-CN" sz="3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77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How: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Rationales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are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key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factors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Labels,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then</a:t>
            </a:r>
            <a:r>
              <a:rPr lang="zh-CN" altLang="en-US" sz="32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tx1">
                    <a:lumMod val="50000"/>
                  </a:schemeClr>
                </a:solidFill>
              </a:rPr>
              <a:t>…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Data Augmentation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: Can you create one additional </a:t>
                </a:r>
                <a:r>
                  <a:rPr lang="en-US" altLang="zh-CN" sz="3200" u="sng" dirty="0">
                    <a:solidFill>
                      <a:schemeClr val="bg2">
                        <a:lumMod val="10000"/>
                      </a:schemeClr>
                    </a:solidFill>
                  </a:rPr>
                  <a:t>negative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example?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bg2">
                      <a:lumMod val="10000"/>
                    </a:schemeClr>
                  </a:solidFill>
                </a:endParaRP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Idea: Rationale of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𝑖</m:t>
                    </m:r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+ Environment </a:t>
                </a:r>
                <a14:m>
                  <m:oMath xmlns:m="http://schemas.openxmlformats.org/officeDocument/2006/math"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𝑗</m:t>
                    </m:r>
                  </m:oMath>
                </a14:m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“I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that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my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French toast</a:t>
                </a:r>
                <a:r>
                  <a:rPr lang="zh-CN" altLang="en-US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was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stone</a:t>
                </a:r>
                <a:r>
                  <a:rPr lang="zh-CN" altLang="en-US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>
                    <a:highlight>
                      <a:srgbClr val="FFFF00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cold</a:t>
                </a:r>
                <a:r>
                  <a:rPr lang="en-US" altLang="zh-CN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!”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We apply this idea for graph rationalization and graph property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Creating</a:t>
            </a:r>
            <a:r>
              <a:rPr lang="zh-CN" altLang="en-US" sz="4400" dirty="0"/>
              <a:t> </a:t>
            </a:r>
            <a:r>
              <a:rPr lang="en-US" altLang="zh-CN" sz="4400" dirty="0"/>
              <a:t>More</a:t>
            </a:r>
            <a:r>
              <a:rPr lang="zh-CN" altLang="en-US" sz="4400" dirty="0"/>
              <a:t> </a:t>
            </a:r>
            <a:r>
              <a:rPr lang="en-US" altLang="zh-CN" sz="4400" dirty="0"/>
              <a:t>Data</a:t>
            </a:r>
            <a:r>
              <a:rPr lang="zh-CN" altLang="en-US" sz="4400" dirty="0"/>
              <a:t> </a:t>
            </a:r>
            <a:r>
              <a:rPr lang="en-US" altLang="zh-CN" sz="4400" dirty="0"/>
              <a:t>Examples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Rationalization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DECCA9-1B04-CA74-72BA-7909E553ACCB}"/>
              </a:ext>
            </a:extLst>
          </p:cNvPr>
          <p:cNvGrpSpPr/>
          <p:nvPr/>
        </p:nvGrpSpPr>
        <p:grpSpPr>
          <a:xfrm>
            <a:off x="2443009" y="3356243"/>
            <a:ext cx="11369982" cy="1828857"/>
            <a:chOff x="1191986" y="3083339"/>
            <a:chExt cx="11369982" cy="1828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/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𝑗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that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French toast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 nice texture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!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C9ECE86-C6BA-8B1D-4BF9-CC57D342DE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4388976"/>
                  <a:ext cx="7099299" cy="523220"/>
                </a:xfrm>
                <a:prstGeom prst="rect">
                  <a:avLst/>
                </a:prstGeom>
                <a:blipFill>
                  <a:blip r:embed="rId3"/>
                  <a:stretch>
                    <a:fillRect l="-893" t="-17073" b="-317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/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: </m:t>
                      </m:r>
                    </m:oMath>
                  </a14:m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I’ve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just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got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home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and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one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of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my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burgers</a:t>
                  </a:r>
                  <a:r>
                    <a: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was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stone</a:t>
                  </a:r>
                  <a:r>
                    <a:rPr lang="zh-CN" altLang="en-US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800" dirty="0">
                      <a:highlight>
                        <a:srgbClr val="FFFF00"/>
                      </a:highlight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cold</a:t>
                  </a:r>
                  <a:r>
                    <a:rPr lang="en-US" altLang="zh-CN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.</a:t>
                  </a:r>
                  <a:endParaRPr lang="en-US" sz="28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C047D6EA-934A-C32E-FF2A-D4B5224C6B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1986" y="3137912"/>
                  <a:ext cx="10703514" cy="538609"/>
                </a:xfrm>
                <a:prstGeom prst="rect">
                  <a:avLst/>
                </a:prstGeom>
                <a:blipFill>
                  <a:blip r:embed="rId4"/>
                  <a:stretch>
                    <a:fillRect l="-237" t="-13953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925733" y="436413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246987" y="4654610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600580" y="3083339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921834" y="3406941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603501" y="374674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630717" y="3794260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880237" y="3606559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924594" y="3603200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Elbow Connector 4">
              <a:extLst>
                <a:ext uri="{FF2B5EF4-FFF2-40B4-BE49-F238E27FC236}">
                  <a16:creationId xmlns:a16="http://schemas.microsoft.com/office/drawing/2014/main" id="{D485F8FA-9ACF-DDBA-6DBF-904236EE8B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4594" y="4132084"/>
              <a:ext cx="706123" cy="294641"/>
            </a:xfrm>
            <a:prstGeom prst="bentConnector3">
              <a:avLst>
                <a:gd name="adj1" fmla="val -873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Elbow Connector 20">
              <a:extLst>
                <a:ext uri="{FF2B5EF4-FFF2-40B4-BE49-F238E27FC236}">
                  <a16:creationId xmlns:a16="http://schemas.microsoft.com/office/drawing/2014/main" id="{A817F416-92CE-8EC8-61DD-BBAEC7B2D1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3420" y="4132084"/>
              <a:ext cx="832940" cy="245547"/>
            </a:xfrm>
            <a:prstGeom prst="bentConnector3">
              <a:avLst>
                <a:gd name="adj1" fmla="val 991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719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GREA: Graph Rationale/Environment-based Augmentation</a:t>
            </a:r>
            <a:endParaRPr lang="en-US" sz="4000" dirty="0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2A1E23E-1F8C-F4F4-675D-A3D342A8B3CC}"/>
              </a:ext>
            </a:extLst>
          </p:cNvPr>
          <p:cNvGrpSpPr/>
          <p:nvPr/>
        </p:nvGrpSpPr>
        <p:grpSpPr>
          <a:xfrm>
            <a:off x="557466" y="1896951"/>
            <a:ext cx="7855991" cy="5805442"/>
            <a:chOff x="557466" y="1896951"/>
            <a:chExt cx="7855991" cy="580544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8942CE8-4273-CA44-C46E-4B3A4A7B5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466" y="2395092"/>
              <a:ext cx="3200400" cy="1623391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6E0B28E-A1FB-93B2-4D6F-4CD49043B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90203" y="2149757"/>
              <a:ext cx="1416588" cy="96974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7E9DBD-59C7-CEA1-48B2-5ECD6DEC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08730" y="3540560"/>
              <a:ext cx="2544555" cy="13716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/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C59A66B-4495-FC0A-FF3F-D115C8DF3D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4068563"/>
                  <a:ext cx="740738" cy="523220"/>
                </a:xfrm>
                <a:prstGeom prst="rect">
                  <a:avLst/>
                </a:prstGeom>
                <a:blipFill>
                  <a:blip r:embed="rId5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/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8C0A483-B468-F28E-EED0-8B91D39BA1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2205013"/>
                  <a:ext cx="1070489" cy="640816"/>
                </a:xfrm>
                <a:prstGeom prst="rect">
                  <a:avLst/>
                </a:prstGeom>
                <a:blipFill>
                  <a:blip r:embed="rId6"/>
                  <a:stretch>
                    <a:fillRect r="-4706" b="-230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A56FCAC-E260-3C1C-4236-34CAEA2E4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7466" y="5785179"/>
              <a:ext cx="3200400" cy="131182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DDFE4D9-8BF0-EA93-BD3A-B7B7A45A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86161" y="5505017"/>
              <a:ext cx="794060" cy="72187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348E085-1DF6-503A-45DF-D1FB2151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808730" y="6574744"/>
              <a:ext cx="2604727" cy="110858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/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BAE76AA1-05C7-6537-6915-CDCE89D390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7297" y="7144483"/>
                  <a:ext cx="740738" cy="557910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/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C735D46-CB04-87AA-14F2-94A86CCDD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7524" y="3685863"/>
                  <a:ext cx="1070489" cy="640816"/>
                </a:xfrm>
                <a:prstGeom prst="rect">
                  <a:avLst/>
                </a:prstGeom>
                <a:blipFill>
                  <a:blip r:embed="rId11"/>
                  <a:stretch>
                    <a:fillRect r="-4706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/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0AD81C25-6564-289D-92F5-204CEA5218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5437254"/>
                  <a:ext cx="1070489" cy="689612"/>
                </a:xfrm>
                <a:prstGeom prst="rect">
                  <a:avLst/>
                </a:prstGeom>
                <a:blipFill>
                  <a:blip r:embed="rId12"/>
                  <a:stretch>
                    <a:fillRect r="-3529" b="-1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/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dirty="0"/>
                    <a:t>: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34F299B-54B1-672F-ADA8-D52B0C814C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4390" y="6918104"/>
                  <a:ext cx="1070489" cy="689612"/>
                </a:xfrm>
                <a:prstGeom prst="rect">
                  <a:avLst/>
                </a:prstGeom>
                <a:blipFill>
                  <a:blip r:embed="rId13"/>
                  <a:stretch>
                    <a:fillRect r="-3529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Elbow Connector 46">
              <a:extLst>
                <a:ext uri="{FF2B5EF4-FFF2-40B4-BE49-F238E27FC236}">
                  <a16:creationId xmlns:a16="http://schemas.microsoft.com/office/drawing/2014/main" id="{41129AB8-B6E2-2DF2-3449-1F01A5BCD132}"/>
                </a:ext>
              </a:extLst>
            </p:cNvPr>
            <p:cNvCxnSpPr>
              <a:cxnSpLocks/>
              <a:stCxn id="24" idx="3"/>
              <a:endCxn id="32" idx="1"/>
            </p:cNvCxnSpPr>
            <p:nvPr/>
          </p:nvCxnSpPr>
          <p:spPr>
            <a:xfrm flipV="1">
              <a:off x="3757866" y="2525421"/>
              <a:ext cx="999658" cy="681367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>
              <a:extLst>
                <a:ext uri="{FF2B5EF4-FFF2-40B4-BE49-F238E27FC236}">
                  <a16:creationId xmlns:a16="http://schemas.microsoft.com/office/drawing/2014/main" id="{0ED4F13C-D312-0D9C-0AE2-7063428E5DA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3757866" y="3206788"/>
              <a:ext cx="996524" cy="861775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Elbow Connector 52">
              <a:extLst>
                <a:ext uri="{FF2B5EF4-FFF2-40B4-BE49-F238E27FC236}">
                  <a16:creationId xmlns:a16="http://schemas.microsoft.com/office/drawing/2014/main" id="{7E4477B2-A4DB-D4A1-7414-5C1FC022821A}"/>
                </a:ext>
              </a:extLst>
            </p:cNvPr>
            <p:cNvCxnSpPr>
              <a:cxnSpLocks/>
              <a:stCxn id="38" idx="3"/>
              <a:endCxn id="45" idx="1"/>
            </p:cNvCxnSpPr>
            <p:nvPr/>
          </p:nvCxnSpPr>
          <p:spPr>
            <a:xfrm flipV="1">
              <a:off x="3757866" y="5782060"/>
              <a:ext cx="996524" cy="659032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Elbow Connector 55">
              <a:extLst>
                <a:ext uri="{FF2B5EF4-FFF2-40B4-BE49-F238E27FC236}">
                  <a16:creationId xmlns:a16="http://schemas.microsoft.com/office/drawing/2014/main" id="{6C87BAE6-D7D6-5C00-AB1D-7BAC2FF6C602}"/>
                </a:ext>
              </a:extLst>
            </p:cNvPr>
            <p:cNvCxnSpPr>
              <a:cxnSpLocks/>
              <a:stCxn id="38" idx="3"/>
              <a:endCxn id="46" idx="1"/>
            </p:cNvCxnSpPr>
            <p:nvPr/>
          </p:nvCxnSpPr>
          <p:spPr>
            <a:xfrm>
              <a:off x="3757866" y="6441092"/>
              <a:ext cx="996524" cy="821818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/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F6F00397-0B24-AEA2-C5CD-897CF88560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3901" y="1896951"/>
                  <a:ext cx="1070489" cy="573042"/>
                </a:xfrm>
                <a:prstGeom prst="rect">
                  <a:avLst/>
                </a:prstGeom>
                <a:blipFill>
                  <a:blip r:embed="rId14"/>
                  <a:stretch>
                    <a:fillRect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/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𝑠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𝑒𝑝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5A3991A-4377-95F6-0436-217BBB608D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20883" y="5179138"/>
                  <a:ext cx="1070489" cy="573042"/>
                </a:xfrm>
                <a:prstGeom prst="rect">
                  <a:avLst/>
                </a:prstGeom>
                <a:blipFill>
                  <a:blip r:embed="rId15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altLang="zh-CN" sz="280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;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𝑗</m:t>
                                    </m:r>
                                    <m:r>
                                      <a:rPr lang="en-US" altLang="zh-CN" sz="2800" i="1" dirty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dirty="0" smtClean="0">
                                        <a:solidFill>
                                          <a:srgbClr val="FF260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Table 82">
                <a:extLst>
                  <a:ext uri="{FF2B5EF4-FFF2-40B4-BE49-F238E27FC236}">
                    <a16:creationId xmlns:a16="http://schemas.microsoft.com/office/drawing/2014/main" id="{ADD2A5EC-8EC2-A1B7-B48E-1BA59960E7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04852709"/>
                  </p:ext>
                </p:extLst>
              </p:nvPr>
            </p:nvGraphicFramePr>
            <p:xfrm>
              <a:off x="13069896" y="4390323"/>
              <a:ext cx="2969244" cy="2087119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484622">
                      <a:extLst>
                        <a:ext uri="{9D8B030D-6E8A-4147-A177-3AD203B41FA5}">
                          <a16:colId xmlns:a16="http://schemas.microsoft.com/office/drawing/2014/main" val="3677785608"/>
                        </a:ext>
                      </a:extLst>
                    </a:gridCol>
                    <a:gridCol w="1484622">
                      <a:extLst>
                        <a:ext uri="{9D8B030D-6E8A-4147-A177-3AD203B41FA5}">
                          <a16:colId xmlns:a16="http://schemas.microsoft.com/office/drawing/2014/main" val="2459052491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Graph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Label</a:t>
                          </a:r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074339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95238" r="-101709" b="-2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95238" r="-1709" b="-2238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6161824"/>
                      </a:ext>
                    </a:extLst>
                  </a:tr>
                  <a:tr h="55251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186364" r="-101709" b="-1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186364" r="-1709" b="-1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07710283"/>
                      </a:ext>
                    </a:extLst>
                  </a:tr>
                  <a:tr h="55924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855" t="-286364" r="-101709" b="-1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6"/>
                          <a:stretch>
                            <a:fillRect l="-100855" t="-286364" r="-1709" b="-136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61649078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7CF2740-9828-17EC-3953-1C119832F7BB}"/>
              </a:ext>
            </a:extLst>
          </p:cNvPr>
          <p:cNvGrpSpPr/>
          <p:nvPr/>
        </p:nvGrpSpPr>
        <p:grpSpPr>
          <a:xfrm>
            <a:off x="8306791" y="2634630"/>
            <a:ext cx="6476458" cy="4494407"/>
            <a:chOff x="8306791" y="2634630"/>
            <a:chExt cx="6476458" cy="4494407"/>
          </a:xfrm>
        </p:grpSpPr>
        <p:cxnSp>
          <p:nvCxnSpPr>
            <p:cNvPr id="64" name="Elbow Connector 63">
              <a:extLst>
                <a:ext uri="{FF2B5EF4-FFF2-40B4-BE49-F238E27FC236}">
                  <a16:creationId xmlns:a16="http://schemas.microsoft.com/office/drawing/2014/main" id="{28C5C93F-FED6-E322-2A44-5ED144472C5B}"/>
                </a:ext>
              </a:extLst>
            </p:cNvPr>
            <p:cNvCxnSpPr>
              <a:cxnSpLocks/>
              <a:stCxn id="26" idx="3"/>
              <a:endCxn id="72" idx="1"/>
            </p:cNvCxnSpPr>
            <p:nvPr/>
          </p:nvCxnSpPr>
          <p:spPr>
            <a:xfrm>
              <a:off x="8306791" y="2634630"/>
              <a:ext cx="1486781" cy="2327623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A1423F8-556A-CCFF-33F7-49B07F96F9FB}"/>
                </a:ext>
              </a:extLst>
            </p:cNvPr>
            <p:cNvGrpSpPr/>
            <p:nvPr/>
          </p:nvGrpSpPr>
          <p:grpSpPr>
            <a:xfrm>
              <a:off x="9793572" y="4685842"/>
              <a:ext cx="2548175" cy="1755249"/>
              <a:chOff x="10406614" y="5555987"/>
              <a:chExt cx="2548175" cy="1755249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9127A985-A207-252B-C246-929BCC6B64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rot="3521319">
                <a:off x="12184939" y="6541386"/>
                <a:ext cx="823268" cy="716432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451A400E-303C-5149-2B6E-41A85A7B8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501612" y="5555987"/>
                <a:ext cx="1211982" cy="829679"/>
              </a:xfrm>
              <a:prstGeom prst="rect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6FBCB4D-9B95-7F85-D36F-D718582E8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406614" y="5635548"/>
                <a:ext cx="1079500" cy="393700"/>
              </a:xfrm>
              <a:prstGeom prst="rect">
                <a:avLst/>
              </a:prstGeom>
            </p:spPr>
          </p:pic>
        </p:grpSp>
        <p:cxnSp>
          <p:nvCxnSpPr>
            <p:cNvPr id="76" name="Elbow Connector 75">
              <a:extLst>
                <a:ext uri="{FF2B5EF4-FFF2-40B4-BE49-F238E27FC236}">
                  <a16:creationId xmlns:a16="http://schemas.microsoft.com/office/drawing/2014/main" id="{302B009D-1341-5AAB-70E2-AB21F41538FF}"/>
                </a:ext>
              </a:extLst>
            </p:cNvPr>
            <p:cNvCxnSpPr>
              <a:cxnSpLocks/>
              <a:stCxn id="41" idx="3"/>
              <a:endCxn id="72" idx="1"/>
            </p:cNvCxnSpPr>
            <p:nvPr/>
          </p:nvCxnSpPr>
          <p:spPr>
            <a:xfrm flipV="1">
              <a:off x="8413457" y="4962253"/>
              <a:ext cx="1380115" cy="2166784"/>
            </a:xfrm>
            <a:prstGeom prst="bentConnector3">
              <a:avLst>
                <a:gd name="adj1" fmla="val 46631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/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zh-CN" altLang="en-US" sz="2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800" i="1" dirty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en-US" altLang="zh-CN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218D5C8B-6FAD-6B8A-FCAE-5F4BBC94B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6950" y="3766199"/>
                  <a:ext cx="3283239" cy="689612"/>
                </a:xfrm>
                <a:prstGeom prst="rect">
                  <a:avLst/>
                </a:prstGeom>
                <a:blipFill>
                  <a:blip r:embed="rId19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4BDA654-6770-3931-F7C9-CF24C9AB8C60}"/>
                </a:ext>
              </a:extLst>
            </p:cNvPr>
            <p:cNvSpPr txBox="1"/>
            <p:nvPr/>
          </p:nvSpPr>
          <p:spPr>
            <a:xfrm>
              <a:off x="9417855" y="2696612"/>
              <a:ext cx="5365394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Augmentation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by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Environment</a:t>
              </a:r>
              <a:r>
                <a:rPr lang="zh-CN" altLang="en-US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3200" dirty="0">
                  <a:solidFill>
                    <a:srgbClr val="FF0000"/>
                  </a:solidFill>
                  <a:latin typeface="Colfax" panose="020B0304000000010002" pitchFamily="34" charset="0"/>
                  <a:cs typeface="Arial" panose="020B0604020202020204" pitchFamily="34" charset="0"/>
                </a:rPr>
                <a:t>Replacement</a:t>
              </a:r>
              <a:endParaRPr lang="en-US" dirty="0">
                <a:solidFill>
                  <a:srgbClr val="FF0000"/>
                </a:solidFill>
                <a:latin typeface="Colfax" panose="020B0304000000010002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Right Arrow 84">
            <a:extLst>
              <a:ext uri="{FF2B5EF4-FFF2-40B4-BE49-F238E27FC236}">
                <a16:creationId xmlns:a16="http://schemas.microsoft.com/office/drawing/2014/main" id="{74DC9A5F-DB02-C111-5E3B-8BCF9E898EE0}"/>
              </a:ext>
            </a:extLst>
          </p:cNvPr>
          <p:cNvSpPr/>
          <p:nvPr/>
        </p:nvSpPr>
        <p:spPr>
          <a:xfrm>
            <a:off x="12398299" y="5998973"/>
            <a:ext cx="591347" cy="484632"/>
          </a:xfrm>
          <a:prstGeom prst="right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3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Explicit subgraph decoding and encoding is technically challenging!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in</a:t>
            </a:r>
            <a:r>
              <a:rPr lang="zh-CN" altLang="en-US" sz="4400" dirty="0"/>
              <a:t> </a:t>
            </a:r>
            <a:r>
              <a:rPr lang="en-US" altLang="zh-CN" sz="4400" dirty="0"/>
              <a:t>Latent</a:t>
            </a:r>
            <a:r>
              <a:rPr lang="zh-CN" altLang="en-US" sz="4400" dirty="0"/>
              <a:t> </a:t>
            </a:r>
            <a:r>
              <a:rPr lang="en-US" altLang="zh-CN" sz="4400" dirty="0"/>
              <a:t>Space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D669239-CBBB-5C8A-D35B-4F81DB8FD3BD}"/>
              </a:ext>
            </a:extLst>
          </p:cNvPr>
          <p:cNvGrpSpPr/>
          <p:nvPr/>
        </p:nvGrpSpPr>
        <p:grpSpPr>
          <a:xfrm>
            <a:off x="3216312" y="3685910"/>
            <a:ext cx="11010125" cy="3881595"/>
            <a:chOff x="2885232" y="3685910"/>
            <a:chExt cx="11010125" cy="3881595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2C7E717-CA89-4C62-5CE1-8F4DF6581E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77419" y="5209981"/>
              <a:ext cx="1097280" cy="182880"/>
              <a:chOff x="15373610" y="1770099"/>
              <a:chExt cx="681978" cy="113663"/>
            </a:xfrm>
          </p:grpSpPr>
          <p:sp>
            <p:nvSpPr>
              <p:cNvPr id="56" name="Rectangle 148">
                <a:extLst>
                  <a:ext uri="{FF2B5EF4-FFF2-40B4-BE49-F238E27FC236}">
                    <a16:creationId xmlns:a16="http://schemas.microsoft.com/office/drawing/2014/main" id="{2D7E2FA2-EFFD-463B-64AA-018D30ED3BA8}"/>
                  </a:ext>
                </a:extLst>
              </p:cNvPr>
              <p:cNvSpPr/>
              <p:nvPr/>
            </p:nvSpPr>
            <p:spPr>
              <a:xfrm>
                <a:off x="15373610" y="1770099"/>
                <a:ext cx="113663" cy="1136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7" name="Rectangle 149">
                <a:extLst>
                  <a:ext uri="{FF2B5EF4-FFF2-40B4-BE49-F238E27FC236}">
                    <a16:creationId xmlns:a16="http://schemas.microsoft.com/office/drawing/2014/main" id="{F528B36C-7BB0-F463-18BC-BB9728339FBC}"/>
                  </a:ext>
                </a:extLst>
              </p:cNvPr>
              <p:cNvSpPr/>
              <p:nvPr/>
            </p:nvSpPr>
            <p:spPr>
              <a:xfrm>
                <a:off x="15487273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8" name="Rectangle 150">
                <a:extLst>
                  <a:ext uri="{FF2B5EF4-FFF2-40B4-BE49-F238E27FC236}">
                    <a16:creationId xmlns:a16="http://schemas.microsoft.com/office/drawing/2014/main" id="{21D6A195-1A60-BA0F-B0C3-1E80FE243294}"/>
                  </a:ext>
                </a:extLst>
              </p:cNvPr>
              <p:cNvSpPr/>
              <p:nvPr/>
            </p:nvSpPr>
            <p:spPr>
              <a:xfrm>
                <a:off x="15600936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Rectangle 151">
                <a:extLst>
                  <a:ext uri="{FF2B5EF4-FFF2-40B4-BE49-F238E27FC236}">
                    <a16:creationId xmlns:a16="http://schemas.microsoft.com/office/drawing/2014/main" id="{B8EA2DD7-687A-F3E0-AEA4-3AAF7CE81CCA}"/>
                  </a:ext>
                </a:extLst>
              </p:cNvPr>
              <p:cNvSpPr/>
              <p:nvPr/>
            </p:nvSpPr>
            <p:spPr>
              <a:xfrm>
                <a:off x="15714599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Rectangle 152">
                <a:extLst>
                  <a:ext uri="{FF2B5EF4-FFF2-40B4-BE49-F238E27FC236}">
                    <a16:creationId xmlns:a16="http://schemas.microsoft.com/office/drawing/2014/main" id="{5E84E9D3-DEEF-8337-FEE5-F8B82B17DAFF}"/>
                  </a:ext>
                </a:extLst>
              </p:cNvPr>
              <p:cNvSpPr/>
              <p:nvPr/>
            </p:nvSpPr>
            <p:spPr>
              <a:xfrm>
                <a:off x="15828262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Rectangle 153">
                <a:extLst>
                  <a:ext uri="{FF2B5EF4-FFF2-40B4-BE49-F238E27FC236}">
                    <a16:creationId xmlns:a16="http://schemas.microsoft.com/office/drawing/2014/main" id="{44083F83-7910-91BC-33BD-F4A690C9CE6F}"/>
                  </a:ext>
                </a:extLst>
              </p:cNvPr>
              <p:cNvSpPr/>
              <p:nvPr/>
            </p:nvSpPr>
            <p:spPr>
              <a:xfrm>
                <a:off x="15941925" y="1770099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A5D3B66-C3B0-1BDF-18B4-B0D5F41AE4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31285" y="6644553"/>
              <a:ext cx="1097280" cy="182880"/>
              <a:chOff x="16809169" y="1763097"/>
              <a:chExt cx="681978" cy="113663"/>
            </a:xfrm>
          </p:grpSpPr>
          <p:sp>
            <p:nvSpPr>
              <p:cNvPr id="63" name="Rectangle 148">
                <a:extLst>
                  <a:ext uri="{FF2B5EF4-FFF2-40B4-BE49-F238E27FC236}">
                    <a16:creationId xmlns:a16="http://schemas.microsoft.com/office/drawing/2014/main" id="{AF7C2198-4753-4143-7517-D11E5FF75A8B}"/>
                  </a:ext>
                </a:extLst>
              </p:cNvPr>
              <p:cNvSpPr/>
              <p:nvPr/>
            </p:nvSpPr>
            <p:spPr>
              <a:xfrm>
                <a:off x="16809169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Rectangle 149">
                <a:extLst>
                  <a:ext uri="{FF2B5EF4-FFF2-40B4-BE49-F238E27FC236}">
                    <a16:creationId xmlns:a16="http://schemas.microsoft.com/office/drawing/2014/main" id="{C64F13E3-0106-A378-6949-EE6FE6038CC3}"/>
                  </a:ext>
                </a:extLst>
              </p:cNvPr>
              <p:cNvSpPr/>
              <p:nvPr/>
            </p:nvSpPr>
            <p:spPr>
              <a:xfrm>
                <a:off x="16922832" y="1763097"/>
                <a:ext cx="113663" cy="113663"/>
              </a:xfrm>
              <a:prstGeom prst="rect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Rectangle 150">
                <a:extLst>
                  <a:ext uri="{FF2B5EF4-FFF2-40B4-BE49-F238E27FC236}">
                    <a16:creationId xmlns:a16="http://schemas.microsoft.com/office/drawing/2014/main" id="{7F815262-E5CC-B11E-E922-33DC3191BA84}"/>
                  </a:ext>
                </a:extLst>
              </p:cNvPr>
              <p:cNvSpPr/>
              <p:nvPr/>
            </p:nvSpPr>
            <p:spPr>
              <a:xfrm>
                <a:off x="17036495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Rectangle 151">
                <a:extLst>
                  <a:ext uri="{FF2B5EF4-FFF2-40B4-BE49-F238E27FC236}">
                    <a16:creationId xmlns:a16="http://schemas.microsoft.com/office/drawing/2014/main" id="{C459CA2D-F139-B3EF-C21C-961E0E10ED81}"/>
                  </a:ext>
                </a:extLst>
              </p:cNvPr>
              <p:cNvSpPr/>
              <p:nvPr/>
            </p:nvSpPr>
            <p:spPr>
              <a:xfrm>
                <a:off x="17150158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Rectangle 152">
                <a:extLst>
                  <a:ext uri="{FF2B5EF4-FFF2-40B4-BE49-F238E27FC236}">
                    <a16:creationId xmlns:a16="http://schemas.microsoft.com/office/drawing/2014/main" id="{7639391D-AA5D-E200-7985-BB0EAFDAB626}"/>
                  </a:ext>
                </a:extLst>
              </p:cNvPr>
              <p:cNvSpPr/>
              <p:nvPr/>
            </p:nvSpPr>
            <p:spPr>
              <a:xfrm>
                <a:off x="17263821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Rectangle 153">
                <a:extLst>
                  <a:ext uri="{FF2B5EF4-FFF2-40B4-BE49-F238E27FC236}">
                    <a16:creationId xmlns:a16="http://schemas.microsoft.com/office/drawing/2014/main" id="{FFF4AD48-1D74-33E8-F4C1-E4168A514DA0}"/>
                  </a:ext>
                </a:extLst>
              </p:cNvPr>
              <p:cNvSpPr/>
              <p:nvPr/>
            </p:nvSpPr>
            <p:spPr>
              <a:xfrm>
                <a:off x="17377484" y="1763097"/>
                <a:ext cx="113663" cy="11366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/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b="1" i="0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C4987988-7892-DAB2-72BE-35C62B6824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77186" y="7033807"/>
                  <a:ext cx="2846597" cy="518925"/>
                </a:xfrm>
                <a:prstGeom prst="rect">
                  <a:avLst/>
                </a:prstGeom>
                <a:blipFill>
                  <a:blip r:embed="rId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4D896492-B203-7C8E-DB5C-EBD2836F20BD}"/>
                </a:ext>
              </a:extLst>
            </p:cNvPr>
            <p:cNvSpPr/>
            <p:nvPr/>
          </p:nvSpPr>
          <p:spPr>
            <a:xfrm>
              <a:off x="9164436" y="5055380"/>
              <a:ext cx="1272141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  <a:r>
                <a:rPr lang="en-US" altLang="zh-CN" sz="16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GG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968C016A-8A6A-BBCA-38A4-F7748494EEC6}"/>
                </a:ext>
              </a:extLst>
            </p:cNvPr>
            <p:cNvCxnSpPr>
              <a:cxnSpLocks/>
            </p:cNvCxnSpPr>
            <p:nvPr/>
          </p:nvCxnSpPr>
          <p:spPr>
            <a:xfrm>
              <a:off x="8641314" y="3685910"/>
              <a:ext cx="658854" cy="134775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6722F67-396D-BAAA-1C5E-8D03CFF67C89}"/>
                </a:ext>
              </a:extLst>
            </p:cNvPr>
            <p:cNvCxnSpPr>
              <a:cxnSpLocks/>
            </p:cNvCxnSpPr>
            <p:nvPr/>
          </p:nvCxnSpPr>
          <p:spPr>
            <a:xfrm>
              <a:off x="10463276" y="5307609"/>
              <a:ext cx="4874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/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1" i="0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𝐡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b="0" i="1" dirty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Environment-replaced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example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;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b>
                      </m:sSub>
                      <m:r>
                        <a:rPr lang="en-US" altLang="zh-CN" sz="24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∪</m:t>
                      </m:r>
                      <m:sSubSup>
                        <m:sSubSup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679D5CB4-3B08-F53A-CB8A-9CB9DBA71B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63393" y="5684798"/>
                  <a:ext cx="4231964" cy="1009187"/>
                </a:xfrm>
                <a:prstGeom prst="rect">
                  <a:avLst/>
                </a:prstGeom>
                <a:blipFill>
                  <a:blip r:embed="rId3"/>
                  <a:stretch>
                    <a:fillRect l="-2096" t="-4938" b="-49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/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64ABF95D-00EA-2C87-56BD-92DC7413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232" y="7076088"/>
                  <a:ext cx="1967538" cy="491417"/>
                </a:xfrm>
                <a:prstGeom prst="rect">
                  <a:avLst/>
                </a:prstGeom>
                <a:blipFill>
                  <a:blip r:embed="rId4"/>
                  <a:stretch>
                    <a:fillRect t="-10256" b="-205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3FAC5BE2-5B9C-3FD0-93F5-E0BCCB1D0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89403" y="7304543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4F1AC39-6FC0-D9EA-E12D-085DF51B7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92729" y="7304301"/>
              <a:ext cx="41204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95ED9AB-06FD-A8AA-6189-63EF8CD06CDD}"/>
                </a:ext>
              </a:extLst>
            </p:cNvPr>
            <p:cNvSpPr txBox="1"/>
            <p:nvPr/>
          </p:nvSpPr>
          <p:spPr>
            <a:xfrm>
              <a:off x="5005281" y="7014150"/>
              <a:ext cx="57400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04387090-A542-7CAA-ED58-EB239537BB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9554" y="5581553"/>
              <a:ext cx="673364" cy="11457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88A5BE00-2753-E6F0-68DC-B4D0EEDBAC99}"/>
              </a:ext>
            </a:extLst>
          </p:cNvPr>
          <p:cNvGrpSpPr/>
          <p:nvPr/>
        </p:nvGrpSpPr>
        <p:grpSpPr>
          <a:xfrm>
            <a:off x="23952" y="2774454"/>
            <a:ext cx="15815365" cy="3525284"/>
            <a:chOff x="-275596" y="2774454"/>
            <a:chExt cx="15815365" cy="352528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2AC1C6-D70D-DD38-622B-3DB1A05A3AEB}"/>
                </a:ext>
              </a:extLst>
            </p:cNvPr>
            <p:cNvGrpSpPr/>
            <p:nvPr/>
          </p:nvGrpSpPr>
          <p:grpSpPr>
            <a:xfrm>
              <a:off x="4195003" y="4857698"/>
              <a:ext cx="1097280" cy="915406"/>
              <a:chOff x="4608434" y="2864031"/>
              <a:chExt cx="1097280" cy="915406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752DCD0-12CD-208B-B86B-6A12CD7BD04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8434" y="2864031"/>
                <a:ext cx="1097280" cy="915406"/>
                <a:chOff x="2443457" y="1577463"/>
                <a:chExt cx="681978" cy="568940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13F61EF3-6B48-F313-3418-03AF8385D495}"/>
                    </a:ext>
                  </a:extLst>
                </p:cNvPr>
                <p:cNvSpPr/>
                <p:nvPr/>
              </p:nvSpPr>
              <p:spPr>
                <a:xfrm>
                  <a:off x="2443457" y="1577463"/>
                  <a:ext cx="113663" cy="113663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A590EBF-9CCF-33C1-E2A4-C04218B359F8}"/>
                    </a:ext>
                  </a:extLst>
                </p:cNvPr>
                <p:cNvSpPr/>
                <p:nvPr/>
              </p:nvSpPr>
              <p:spPr>
                <a:xfrm>
                  <a:off x="2557120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4623F503-5E10-7164-CB49-A6AEED32FB17}"/>
                    </a:ext>
                  </a:extLst>
                </p:cNvPr>
                <p:cNvSpPr/>
                <p:nvPr/>
              </p:nvSpPr>
              <p:spPr>
                <a:xfrm>
                  <a:off x="2670783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52EDE51C-62B9-5B14-5BEE-D8FCB075F990}"/>
                    </a:ext>
                  </a:extLst>
                </p:cNvPr>
                <p:cNvSpPr/>
                <p:nvPr/>
              </p:nvSpPr>
              <p:spPr>
                <a:xfrm>
                  <a:off x="2784446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171F7F6-E025-BE71-BA4F-920F514F0977}"/>
                    </a:ext>
                  </a:extLst>
                </p:cNvPr>
                <p:cNvSpPr/>
                <p:nvPr/>
              </p:nvSpPr>
              <p:spPr>
                <a:xfrm>
                  <a:off x="2898109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CE1947FC-B7C6-4EF4-038E-5B330626521B}"/>
                    </a:ext>
                  </a:extLst>
                </p:cNvPr>
                <p:cNvSpPr/>
                <p:nvPr/>
              </p:nvSpPr>
              <p:spPr>
                <a:xfrm>
                  <a:off x="3011772" y="1577463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9D2DBF5-F1B1-C0D3-9006-B04577A9CC43}"/>
                    </a:ext>
                  </a:extLst>
                </p:cNvPr>
                <p:cNvSpPr/>
                <p:nvPr/>
              </p:nvSpPr>
              <p:spPr>
                <a:xfrm>
                  <a:off x="2443457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E64CEC0-7DFA-B2BF-DC6D-778157CC998D}"/>
                    </a:ext>
                  </a:extLst>
                </p:cNvPr>
                <p:cNvSpPr/>
                <p:nvPr/>
              </p:nvSpPr>
              <p:spPr>
                <a:xfrm>
                  <a:off x="2557120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9CE4DD6-32D1-828F-0C35-31167C7C0073}"/>
                    </a:ext>
                  </a:extLst>
                </p:cNvPr>
                <p:cNvSpPr/>
                <p:nvPr/>
              </p:nvSpPr>
              <p:spPr>
                <a:xfrm>
                  <a:off x="2670783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41893BDC-5B77-D3F0-87E1-218F625D4B5A}"/>
                    </a:ext>
                  </a:extLst>
                </p:cNvPr>
                <p:cNvSpPr/>
                <p:nvPr/>
              </p:nvSpPr>
              <p:spPr>
                <a:xfrm>
                  <a:off x="2784446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F578060E-64CD-1CD2-F851-A1C098A56E4E}"/>
                    </a:ext>
                  </a:extLst>
                </p:cNvPr>
                <p:cNvSpPr/>
                <p:nvPr/>
              </p:nvSpPr>
              <p:spPr>
                <a:xfrm>
                  <a:off x="2898109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A63A3B6-CEA3-2BE2-A132-AEE424AE2568}"/>
                    </a:ext>
                  </a:extLst>
                </p:cNvPr>
                <p:cNvSpPr/>
                <p:nvPr/>
              </p:nvSpPr>
              <p:spPr>
                <a:xfrm>
                  <a:off x="3011772" y="1748991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4A8E964-A148-ABB9-CC38-4BC42D5A1CB2}"/>
                    </a:ext>
                  </a:extLst>
                </p:cNvPr>
                <p:cNvSpPr/>
                <p:nvPr/>
              </p:nvSpPr>
              <p:spPr>
                <a:xfrm>
                  <a:off x="2443457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51559E4-AC49-32D9-B5A8-C7320C39C52E}"/>
                    </a:ext>
                  </a:extLst>
                </p:cNvPr>
                <p:cNvSpPr/>
                <p:nvPr/>
              </p:nvSpPr>
              <p:spPr>
                <a:xfrm>
                  <a:off x="2557120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8340538-44D5-163B-B8B1-40ED941DAB35}"/>
                    </a:ext>
                  </a:extLst>
                </p:cNvPr>
                <p:cNvSpPr/>
                <p:nvPr/>
              </p:nvSpPr>
              <p:spPr>
                <a:xfrm>
                  <a:off x="2670783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723659A-A7D4-0E54-E373-8BE392377AFA}"/>
                    </a:ext>
                  </a:extLst>
                </p:cNvPr>
                <p:cNvSpPr/>
                <p:nvPr/>
              </p:nvSpPr>
              <p:spPr>
                <a:xfrm>
                  <a:off x="2784446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526B329-03D0-2487-AFDD-F169A20A82B6}"/>
                    </a:ext>
                  </a:extLst>
                </p:cNvPr>
                <p:cNvSpPr/>
                <p:nvPr/>
              </p:nvSpPr>
              <p:spPr>
                <a:xfrm>
                  <a:off x="2898109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2059570-695E-59C0-9BF9-2C9B6D561A8A}"/>
                    </a:ext>
                  </a:extLst>
                </p:cNvPr>
                <p:cNvSpPr/>
                <p:nvPr/>
              </p:nvSpPr>
              <p:spPr>
                <a:xfrm>
                  <a:off x="3011772" y="2032740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6D4016F-7D08-CCCC-4CC5-BC9C3A563D80}"/>
                  </a:ext>
                </a:extLst>
              </p:cNvPr>
              <p:cNvSpPr txBox="1"/>
              <p:nvPr/>
            </p:nvSpPr>
            <p:spPr>
              <a:xfrm>
                <a:off x="4921651" y="3156323"/>
                <a:ext cx="51000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4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3ECA6D-E29C-0C92-E9B0-742F5692EB2E}"/>
                </a:ext>
              </a:extLst>
            </p:cNvPr>
            <p:cNvSpPr/>
            <p:nvPr/>
          </p:nvSpPr>
          <p:spPr>
            <a:xfrm>
              <a:off x="1668787" y="3146565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169DA38-6139-C13F-499D-61266FA5FE9D}"/>
                </a:ext>
              </a:extLst>
            </p:cNvPr>
            <p:cNvSpPr/>
            <p:nvPr/>
          </p:nvSpPr>
          <p:spPr>
            <a:xfrm>
              <a:off x="3054550" y="314085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1ED1538-A8BE-F144-C09F-B0718123E76F}"/>
                </a:ext>
              </a:extLst>
            </p:cNvPr>
            <p:cNvGrpSpPr/>
            <p:nvPr/>
          </p:nvGrpSpPr>
          <p:grpSpPr>
            <a:xfrm>
              <a:off x="4496427" y="2774454"/>
              <a:ext cx="400110" cy="1126221"/>
              <a:chOff x="7149861" y="3414798"/>
              <a:chExt cx="400110" cy="1126221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3ED86F37-B3CF-DC7B-A2C4-3099381CB81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309574" y="3414798"/>
                <a:ext cx="182880" cy="1126221"/>
                <a:chOff x="2857113" y="656513"/>
                <a:chExt cx="113669" cy="700002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7CB2FB5-6CFC-AB5F-C51D-817C12CAF4CF}"/>
                    </a:ext>
                  </a:extLst>
                </p:cNvPr>
                <p:cNvSpPr/>
                <p:nvPr/>
              </p:nvSpPr>
              <p:spPr>
                <a:xfrm>
                  <a:off x="2857119" y="656513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AD279B57-A4DC-C65F-A528-BEAA5618DE12}"/>
                    </a:ext>
                  </a:extLst>
                </p:cNvPr>
                <p:cNvSpPr/>
                <p:nvPr/>
              </p:nvSpPr>
              <p:spPr>
                <a:xfrm>
                  <a:off x="2857119" y="77089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F5B8DE5E-601E-3966-A694-B922E0A512D1}"/>
                    </a:ext>
                  </a:extLst>
                </p:cNvPr>
                <p:cNvSpPr/>
                <p:nvPr/>
              </p:nvSpPr>
              <p:spPr>
                <a:xfrm>
                  <a:off x="2857114" y="889301"/>
                  <a:ext cx="113663" cy="113663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B4900481-C8CF-D61C-A8F5-3607DB7A46A7}"/>
                    </a:ext>
                  </a:extLst>
                </p:cNvPr>
                <p:cNvSpPr/>
                <p:nvPr/>
              </p:nvSpPr>
              <p:spPr>
                <a:xfrm>
                  <a:off x="2857113" y="1242852"/>
                  <a:ext cx="113663" cy="11366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AECADBB-B498-6711-FA10-0138ACA14834}"/>
                  </a:ext>
                </a:extLst>
              </p:cNvPr>
              <p:cNvSpPr txBox="1"/>
              <p:nvPr/>
            </p:nvSpPr>
            <p:spPr>
              <a:xfrm rot="16200000">
                <a:off x="7094914" y="3926397"/>
                <a:ext cx="51000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A77304C3-A809-D81B-1671-F40454E1C652}"/>
                </a:ext>
              </a:extLst>
            </p:cNvPr>
            <p:cNvSpPr/>
            <p:nvPr/>
          </p:nvSpPr>
          <p:spPr>
            <a:xfrm>
              <a:off x="1686631" y="5227181"/>
              <a:ext cx="1087530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GNN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7F5D7A77-8BC2-04B6-3857-2B9207C0D6E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05254" y="3144505"/>
              <a:ext cx="1097280" cy="182880"/>
              <a:chOff x="3986296" y="2664266"/>
              <a:chExt cx="681978" cy="113663"/>
            </a:xfrm>
          </p:grpSpPr>
          <p:sp>
            <p:nvSpPr>
              <p:cNvPr id="70" name="Rectangle 148">
                <a:extLst>
                  <a:ext uri="{FF2B5EF4-FFF2-40B4-BE49-F238E27FC236}">
                    <a16:creationId xmlns:a16="http://schemas.microsoft.com/office/drawing/2014/main" id="{5740C7EC-94FF-9405-7B0D-C823C3DDAC7F}"/>
                  </a:ext>
                </a:extLst>
              </p:cNvPr>
              <p:cNvSpPr/>
              <p:nvPr/>
            </p:nvSpPr>
            <p:spPr>
              <a:xfrm>
                <a:off x="3986296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Rectangle 149">
                <a:extLst>
                  <a:ext uri="{FF2B5EF4-FFF2-40B4-BE49-F238E27FC236}">
                    <a16:creationId xmlns:a16="http://schemas.microsoft.com/office/drawing/2014/main" id="{B7C66AC3-C8FB-6BAB-51C9-60891CAA5810}"/>
                  </a:ext>
                </a:extLst>
              </p:cNvPr>
              <p:cNvSpPr/>
              <p:nvPr/>
            </p:nvSpPr>
            <p:spPr>
              <a:xfrm>
                <a:off x="4099959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2" name="Rectangle 150">
                <a:extLst>
                  <a:ext uri="{FF2B5EF4-FFF2-40B4-BE49-F238E27FC236}">
                    <a16:creationId xmlns:a16="http://schemas.microsoft.com/office/drawing/2014/main" id="{08AD2467-EFCB-5A1F-8E44-3E85FC392B96}"/>
                  </a:ext>
                </a:extLst>
              </p:cNvPr>
              <p:cNvSpPr/>
              <p:nvPr/>
            </p:nvSpPr>
            <p:spPr>
              <a:xfrm>
                <a:off x="4213622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Rectangle 151">
                <a:extLst>
                  <a:ext uri="{FF2B5EF4-FFF2-40B4-BE49-F238E27FC236}">
                    <a16:creationId xmlns:a16="http://schemas.microsoft.com/office/drawing/2014/main" id="{9EB9A0BB-459C-926F-B7C4-A80436BA1789}"/>
                  </a:ext>
                </a:extLst>
              </p:cNvPr>
              <p:cNvSpPr/>
              <p:nvPr/>
            </p:nvSpPr>
            <p:spPr>
              <a:xfrm>
                <a:off x="4327285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4" name="Rectangle 152">
                <a:extLst>
                  <a:ext uri="{FF2B5EF4-FFF2-40B4-BE49-F238E27FC236}">
                    <a16:creationId xmlns:a16="http://schemas.microsoft.com/office/drawing/2014/main" id="{F3A8CD70-A3DB-53DC-6533-3E92C2A7E18F}"/>
                  </a:ext>
                </a:extLst>
              </p:cNvPr>
              <p:cNvSpPr/>
              <p:nvPr/>
            </p:nvSpPr>
            <p:spPr>
              <a:xfrm>
                <a:off x="4440948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5" name="Rectangle 153">
                <a:extLst>
                  <a:ext uri="{FF2B5EF4-FFF2-40B4-BE49-F238E27FC236}">
                    <a16:creationId xmlns:a16="http://schemas.microsoft.com/office/drawing/2014/main" id="{41A4B100-7E09-AA7A-8F93-BC44B9CA2159}"/>
                  </a:ext>
                </a:extLst>
              </p:cNvPr>
              <p:cNvSpPr/>
              <p:nvPr/>
            </p:nvSpPr>
            <p:spPr>
              <a:xfrm>
                <a:off x="4554611" y="2664266"/>
                <a:ext cx="113663" cy="11366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/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Graph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4B50272C-1CE8-D441-6AB2-6EAF1D669D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75596" y="4572000"/>
                  <a:ext cx="1967538" cy="461665"/>
                </a:xfrm>
                <a:prstGeom prst="rect">
                  <a:avLst/>
                </a:prstGeom>
                <a:blipFill>
                  <a:blip r:embed="rId5"/>
                  <a:stretch>
                    <a:fillRect t="-10811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/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sz="2400" dirty="0">
                    <a:solidFill>
                      <a:srgbClr val="FF2600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E3F4842-2D6A-678B-9244-8CB67D4F3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69867" y="2900979"/>
                  <a:ext cx="615494" cy="562462"/>
                </a:xfrm>
                <a:prstGeom prst="rect">
                  <a:avLst/>
                </a:prstGeom>
                <a:blipFill>
                  <a:blip r:embed="rId6"/>
                  <a:stretch>
                    <a:fillRect l="-4082" r="-12245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Rounded Rectangle 80">
              <a:extLst>
                <a:ext uri="{FF2B5EF4-FFF2-40B4-BE49-F238E27FC236}">
                  <a16:creationId xmlns:a16="http://schemas.microsoft.com/office/drawing/2014/main" id="{D67D45A0-B42D-0053-339C-92ABD796883B}"/>
                </a:ext>
              </a:extLst>
            </p:cNvPr>
            <p:cNvSpPr/>
            <p:nvPr/>
          </p:nvSpPr>
          <p:spPr>
            <a:xfrm>
              <a:off x="9164436" y="2975078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F952456B-14EF-035C-E259-0BCF7CB9B6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243" y="3606136"/>
              <a:ext cx="457177" cy="3227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20783149-A084-E0A8-FC53-3C45477D89E0}"/>
                </a:ext>
              </a:extLst>
            </p:cNvPr>
            <p:cNvCxnSpPr>
              <a:cxnSpLocks/>
              <a:stCxn id="45" idx="3"/>
              <a:endCxn id="46" idx="1"/>
            </p:cNvCxnSpPr>
            <p:nvPr/>
          </p:nvCxnSpPr>
          <p:spPr>
            <a:xfrm flipV="1">
              <a:off x="2756317" y="339308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BB707B2-23E4-9C41-5B80-F8B74B9028E7}"/>
                </a:ext>
              </a:extLst>
            </p:cNvPr>
            <p:cNvCxnSpPr>
              <a:cxnSpLocks/>
            </p:cNvCxnSpPr>
            <p:nvPr/>
          </p:nvCxnSpPr>
          <p:spPr>
            <a:xfrm>
              <a:off x="1219021" y="5046642"/>
              <a:ext cx="449766" cy="2702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39967615-AD1A-6950-645A-1A2D973AC276}"/>
                </a:ext>
              </a:extLst>
            </p:cNvPr>
            <p:cNvCxnSpPr>
              <a:cxnSpLocks/>
              <a:stCxn id="54" idx="3"/>
            </p:cNvCxnSpPr>
            <p:nvPr/>
          </p:nvCxnSpPr>
          <p:spPr>
            <a:xfrm>
              <a:off x="2774161" y="5479410"/>
              <a:ext cx="13679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BB31F57-440E-DC79-7C4E-4D67A4AAB1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98183" y="3231105"/>
              <a:ext cx="224708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F6FC45B-7CEE-3E3E-07A0-3CB6F9C19F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6317" y="3418778"/>
              <a:ext cx="1950052" cy="180634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B26A2684-1F6D-4F5A-A25C-EB4979CA46A8}"/>
                </a:ext>
              </a:extLst>
            </p:cNvPr>
            <p:cNvGrpSpPr/>
            <p:nvPr/>
          </p:nvGrpSpPr>
          <p:grpSpPr>
            <a:xfrm>
              <a:off x="7444399" y="5223378"/>
              <a:ext cx="1091008" cy="186373"/>
              <a:chOff x="9061596" y="2586318"/>
              <a:chExt cx="1091008" cy="186373"/>
            </a:xfrm>
          </p:grpSpPr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CC94211A-0FFB-28C1-702A-571F80BD43C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9238204" y="2586318"/>
                <a:ext cx="914400" cy="182880"/>
                <a:chOff x="15771192" y="2959066"/>
                <a:chExt cx="568315" cy="113663"/>
              </a:xfrm>
            </p:grpSpPr>
            <p:sp>
              <p:nvSpPr>
                <p:cNvPr id="93" name="Rectangle 149">
                  <a:extLst>
                    <a:ext uri="{FF2B5EF4-FFF2-40B4-BE49-F238E27FC236}">
                      <a16:creationId xmlns:a16="http://schemas.microsoft.com/office/drawing/2014/main" id="{A25414BD-43FE-1BA8-2526-AB2BCA45CBE0}"/>
                    </a:ext>
                  </a:extLst>
                </p:cNvPr>
                <p:cNvSpPr/>
                <p:nvPr/>
              </p:nvSpPr>
              <p:spPr>
                <a:xfrm>
                  <a:off x="15771192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4" name="Rectangle 150">
                  <a:extLst>
                    <a:ext uri="{FF2B5EF4-FFF2-40B4-BE49-F238E27FC236}">
                      <a16:creationId xmlns:a16="http://schemas.microsoft.com/office/drawing/2014/main" id="{F84DE441-C986-98B3-C5B7-0C0B23819FB9}"/>
                    </a:ext>
                  </a:extLst>
                </p:cNvPr>
                <p:cNvSpPr/>
                <p:nvPr/>
              </p:nvSpPr>
              <p:spPr>
                <a:xfrm>
                  <a:off x="15884855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5" name="Rectangle 151">
                  <a:extLst>
                    <a:ext uri="{FF2B5EF4-FFF2-40B4-BE49-F238E27FC236}">
                      <a16:creationId xmlns:a16="http://schemas.microsoft.com/office/drawing/2014/main" id="{184BCE58-FEC4-0787-F331-F62F5835DEB2}"/>
                    </a:ext>
                  </a:extLst>
                </p:cNvPr>
                <p:cNvSpPr/>
                <p:nvPr/>
              </p:nvSpPr>
              <p:spPr>
                <a:xfrm>
                  <a:off x="15998518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6" name="Rectangle 152">
                  <a:extLst>
                    <a:ext uri="{FF2B5EF4-FFF2-40B4-BE49-F238E27FC236}">
                      <a16:creationId xmlns:a16="http://schemas.microsoft.com/office/drawing/2014/main" id="{C43F1135-9193-7500-D1E5-27A406741E04}"/>
                    </a:ext>
                  </a:extLst>
                </p:cNvPr>
                <p:cNvSpPr/>
                <p:nvPr/>
              </p:nvSpPr>
              <p:spPr>
                <a:xfrm>
                  <a:off x="16112181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  <p:sp>
              <p:nvSpPr>
                <p:cNvPr id="97" name="Rectangle 153">
                  <a:extLst>
                    <a:ext uri="{FF2B5EF4-FFF2-40B4-BE49-F238E27FC236}">
                      <a16:creationId xmlns:a16="http://schemas.microsoft.com/office/drawing/2014/main" id="{902FA836-5FD9-B49B-A062-07CFAA58E070}"/>
                    </a:ext>
                  </a:extLst>
                </p:cNvPr>
                <p:cNvSpPr/>
                <p:nvPr/>
              </p:nvSpPr>
              <p:spPr>
                <a:xfrm>
                  <a:off x="16225844" y="2959066"/>
                  <a:ext cx="113663" cy="113663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p:grpSp>
          <p:sp>
            <p:nvSpPr>
              <p:cNvPr id="92" name="Rectangle 149">
                <a:extLst>
                  <a:ext uri="{FF2B5EF4-FFF2-40B4-BE49-F238E27FC236}">
                    <a16:creationId xmlns:a16="http://schemas.microsoft.com/office/drawing/2014/main" id="{CEC95C18-8018-AED3-55BB-C865306D91F5}"/>
                  </a:ext>
                </a:extLst>
              </p:cNvPr>
              <p:cNvSpPr/>
              <p:nvPr/>
            </p:nvSpPr>
            <p:spPr>
              <a:xfrm>
                <a:off x="9061596" y="2589811"/>
                <a:ext cx="182880" cy="18288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1CE08420-6DCE-751D-7652-B47169BA96BD}"/>
                </a:ext>
              </a:extLst>
            </p:cNvPr>
            <p:cNvCxnSpPr>
              <a:cxnSpLocks/>
            </p:cNvCxnSpPr>
            <p:nvPr/>
          </p:nvCxnSpPr>
          <p:spPr>
            <a:xfrm>
              <a:off x="5380170" y="5314814"/>
              <a:ext cx="1881349" cy="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4AF082A2-EAB5-C0F5-38C6-F498F937E056}"/>
                </a:ext>
              </a:extLst>
            </p:cNvPr>
            <p:cNvCxnSpPr>
              <a:cxnSpLocks/>
            </p:cNvCxnSpPr>
            <p:nvPr/>
          </p:nvCxnSpPr>
          <p:spPr>
            <a:xfrm>
              <a:off x="5136847" y="3377323"/>
              <a:ext cx="2263212" cy="1802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9EBFA54-8369-FEFD-5E3F-7D13987148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44126" y="3221966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/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𝑟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</m:oMath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FBDDB810-D9CC-3156-AAF9-241915E3CC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009" y="3365670"/>
                  <a:ext cx="2338244" cy="875881"/>
                </a:xfrm>
                <a:prstGeom prst="rect">
                  <a:avLst/>
                </a:prstGeom>
                <a:blipFill>
                  <a:blip r:embed="rId7"/>
                  <a:stretch>
                    <a:fillRect b="-70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/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sz="200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2000" b="1" i="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𝐡</m:t>
                            </m:r>
                          </m:e>
                          <m:sub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  <m:r>
                              <a:rPr lang="en-US" altLang="zh-CN" sz="2000" i="1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for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Environment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0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bSup>
                      <m:r>
                        <a:rPr lang="zh-CN" altLang="en-US" sz="2000" i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D223CA-40B6-E58D-0AFE-7713C8C6A1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2767" y="5423857"/>
                  <a:ext cx="2844037" cy="875881"/>
                </a:xfrm>
                <a:prstGeom prst="rect">
                  <a:avLst/>
                </a:prstGeom>
                <a:blipFill>
                  <a:blip r:embed="rId8"/>
                  <a:stretch>
                    <a:fillRect r="-1333" b="-101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/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𝐇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representations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289856D0-0108-6495-2803-7735B7344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5845" y="5864866"/>
                  <a:ext cx="3004882" cy="400110"/>
                </a:xfrm>
                <a:prstGeom prst="rect">
                  <a:avLst/>
                </a:prstGeom>
                <a:blipFill>
                  <a:blip r:embed="rId9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/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altLang="zh-CN" sz="2000" b="1" i="0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𝐦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: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Node’s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probability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of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being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classified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into</a:t>
                  </a:r>
                  <a:r>
                    <a:rPr lang="zh-CN" altLang="en-US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C06C8CD2-72D1-036B-4235-4B54752366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0796" y="3950230"/>
                  <a:ext cx="3612623" cy="707886"/>
                </a:xfrm>
                <a:prstGeom prst="rect">
                  <a:avLst/>
                </a:prstGeom>
                <a:blipFill>
                  <a:blip r:embed="rId10"/>
                  <a:stretch>
                    <a:fillRect t="-5357" r="-1748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/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6" name="TextBox 104">
                  <a:extLst>
                    <a:ext uri="{FF2B5EF4-FFF2-40B4-BE49-F238E27FC236}">
                      <a16:creationId xmlns:a16="http://schemas.microsoft.com/office/drawing/2014/main" id="{8E7A6DD5-3465-082C-B72F-8482BCBFE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5989" y="2808825"/>
                  <a:ext cx="2191473" cy="40998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/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rtlCol="0" anchor="t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⊤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ctrlP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)×</m:t>
                            </m:r>
                            <m:r>
                              <a:rPr lang="en-US" sz="2000" b="1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𝑯</m:t>
                            </m:r>
                          </m:e>
                        </m:d>
                      </m:oMath>
                    </m:oMathPara>
                  </a14:m>
                  <a:endParaRPr lang="en-US" sz="2000" b="1" i="1" dirty="0">
                    <a:solidFill>
                      <a:schemeClr val="bg2">
                        <a:lumMod val="10000"/>
                      </a:schemeClr>
                    </a:solidFill>
                    <a:latin typeface="Avenir Medium"/>
                  </a:endParaRPr>
                </a:p>
              </p:txBody>
            </p:sp>
          </mc:Choice>
          <mc:Fallback xmlns="">
            <p:sp>
              <p:nvSpPr>
                <p:cNvPr id="117" name="TextBox 104">
                  <a:extLst>
                    <a:ext uri="{FF2B5EF4-FFF2-40B4-BE49-F238E27FC236}">
                      <a16:creationId xmlns:a16="http://schemas.microsoft.com/office/drawing/2014/main" id="{0C225FC7-E96F-CB65-FE33-35911C7B4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13" y="5354846"/>
                  <a:ext cx="2541807" cy="409984"/>
                </a:xfrm>
                <a:prstGeom prst="rect">
                  <a:avLst/>
                </a:prstGeom>
                <a:blipFill>
                  <a:blip r:embed="rId12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A84B9C42-C7C6-FE99-9466-2882A011C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11346" y="3928893"/>
              <a:ext cx="1280160" cy="649356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3B66AA7-CEE1-66FA-622B-F69D3824F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7847" y="3384150"/>
              <a:ext cx="2982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46B419EF-49F9-A552-43C2-3EC4929BAF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8691" y="3231105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/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Label</a:t>
                  </a:r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sz="24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0358EF94-0862-862D-E323-9EC84B088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231" y="2930118"/>
                  <a:ext cx="1967538" cy="461665"/>
                </a:xfrm>
                <a:prstGeom prst="rect">
                  <a:avLst/>
                </a:prstGeom>
                <a:blipFill>
                  <a:blip r:embed="rId15"/>
                  <a:stretch>
                    <a:fillRect t="-8108" b="-2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09F927B-4F96-43C2-3675-8D2A8AE8F80C}"/>
                </a:ext>
              </a:extLst>
            </p:cNvPr>
            <p:cNvCxnSpPr>
              <a:stCxn id="78" idx="3"/>
            </p:cNvCxnSpPr>
            <p:nvPr/>
          </p:nvCxnSpPr>
          <p:spPr>
            <a:xfrm>
              <a:off x="11585361" y="3182210"/>
              <a:ext cx="2302835" cy="0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369A7775-B22A-8240-5F2F-414FE06B6A93}"/>
              </a:ext>
            </a:extLst>
          </p:cNvPr>
          <p:cNvGrpSpPr/>
          <p:nvPr/>
        </p:nvGrpSpPr>
        <p:grpSpPr>
          <a:xfrm>
            <a:off x="12421389" y="3418778"/>
            <a:ext cx="2946670" cy="2132220"/>
            <a:chOff x="12090309" y="3418778"/>
            <a:chExt cx="2946670" cy="2132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/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dirty="0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i="1" dirty="0">
                                    <a:solidFill>
                                      <a:srgbClr val="FF260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(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;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lang="en-US" altLang="zh-CN" sz="2400" i="1" dirty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)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19AEBDB9-C774-5179-346F-4C670E83B6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21485" y="4972441"/>
                  <a:ext cx="615494" cy="497252"/>
                </a:xfrm>
                <a:prstGeom prst="rect">
                  <a:avLst/>
                </a:prstGeom>
                <a:blipFill>
                  <a:blip r:embed="rId16"/>
                  <a:stretch>
                    <a:fillRect l="-2000" t="-2500" r="-28000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8465E190-B6ED-88E0-6C58-3C3784AC20A2}"/>
                </a:ext>
              </a:extLst>
            </p:cNvPr>
            <p:cNvSpPr/>
            <p:nvPr/>
          </p:nvSpPr>
          <p:spPr>
            <a:xfrm>
              <a:off x="12616054" y="5046540"/>
              <a:ext cx="1272142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MLP</a:t>
              </a:r>
              <a:r>
                <a:rPr lang="en-US" altLang="zh-CN" sz="2000" baseline="-25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(·)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2748ADF1-1C14-1B66-D0C5-C61AF644E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895744" y="5293428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4E2FA5FE-481A-F399-DDAF-9124CFF6EC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90309" y="5302567"/>
              <a:ext cx="52574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147FE492-146C-4EEF-B666-ADA55EB833A0}"/>
                </a:ext>
              </a:extLst>
            </p:cNvPr>
            <p:cNvCxnSpPr>
              <a:cxnSpLocks/>
              <a:stCxn id="142" idx="0"/>
            </p:cNvCxnSpPr>
            <p:nvPr/>
          </p:nvCxnSpPr>
          <p:spPr>
            <a:xfrm flipV="1">
              <a:off x="14729232" y="3418778"/>
              <a:ext cx="0" cy="1553663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433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(Regression)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985317"/>
              </p:ext>
            </p:extLst>
          </p:nvPr>
        </p:nvGraphicFramePr>
        <p:xfrm>
          <a:off x="286872" y="1636765"/>
          <a:ext cx="5789901" cy="2377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GlassTemp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87623B9-005D-618C-A893-E3565523E97A}"/>
              </a:ext>
            </a:extLst>
          </p:cNvPr>
          <p:cNvSpPr txBox="1"/>
          <p:nvPr/>
        </p:nvSpPr>
        <p:spPr>
          <a:xfrm>
            <a:off x="275045" y="6014251"/>
            <a:ext cx="2670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glass transition temperature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7CC28-4264-FBCE-5830-3279160E01D6}"/>
              </a:ext>
            </a:extLst>
          </p:cNvPr>
          <p:cNvSpPr txBox="1"/>
          <p:nvPr/>
        </p:nvSpPr>
        <p:spPr>
          <a:xfrm>
            <a:off x="3242132" y="6032654"/>
            <a:ext cx="26728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melting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455D93-C134-1A2F-F312-6DC5005DBDC1}"/>
              </a:ext>
            </a:extLst>
          </p:cNvPr>
          <p:cNvSpPr txBox="1"/>
          <p:nvPr/>
        </p:nvSpPr>
        <p:spPr>
          <a:xfrm>
            <a:off x="278480" y="8308694"/>
            <a:ext cx="26700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polymer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E20C1-A9BA-8945-73F0-44E25FB5F146}"/>
              </a:ext>
            </a:extLst>
          </p:cNvPr>
          <p:cNvSpPr txBox="1"/>
          <p:nvPr/>
        </p:nvSpPr>
        <p:spPr>
          <a:xfrm>
            <a:off x="3230926" y="8308693"/>
            <a:ext cx="2834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permeability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ADF01E-A934-8F1C-EF3B-E26D6ED89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72" y="4262431"/>
            <a:ext cx="2672862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EB7A9C-E468-4BDB-78A7-D0D198B91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74" y="4262431"/>
            <a:ext cx="2808792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2CC50E-EFB8-F1C7-7CE2-203958BDF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86" y="6922228"/>
            <a:ext cx="2670048" cy="14605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4740AF-1A5F-318E-9ADD-DDA0C1274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2132" y="6922228"/>
            <a:ext cx="2834640" cy="1463040"/>
          </a:xfrm>
          <a:prstGeom prst="rect">
            <a:avLst/>
          </a:prstGeom>
        </p:spPr>
      </p:pic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502755"/>
              </p:ext>
            </p:extLst>
          </p:nvPr>
        </p:nvGraphicFramePr>
        <p:xfrm>
          <a:off x="6362607" y="1636765"/>
          <a:ext cx="9620297" cy="51206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712939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71650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39060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RMSE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GlassTemp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O</a:t>
                      </a:r>
                      <a:r>
                        <a:rPr lang="en-US" altLang="zh-CN" sz="2000" baseline="-25000" dirty="0"/>
                        <a:t>2</a:t>
                      </a:r>
                      <a:r>
                        <a:rPr lang="en-US" altLang="zh-CN" sz="2000" dirty="0"/>
                        <a:t>Perm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DIR</a:t>
                      </a:r>
                    </a:p>
                    <a:p>
                      <a:r>
                        <a:rPr lang="en-US" altLang="zh-CN" sz="2000" dirty="0"/>
                        <a:t>(Wu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87.8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2,028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StableGNN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(Fan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48.8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1,219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IRM</a:t>
                      </a:r>
                    </a:p>
                    <a:p>
                      <a:r>
                        <a:rPr lang="en-US" altLang="zh-CN" sz="2000" dirty="0"/>
                        <a:t>(</a:t>
                      </a:r>
                      <a:r>
                        <a:rPr lang="en-US" altLang="zh-CN" sz="2000" dirty="0" err="1"/>
                        <a:t>Arjovsky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46.1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64.2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770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U-</a:t>
                      </a:r>
                      <a:r>
                        <a:rPr lang="en-US" altLang="zh-CN" sz="2000" dirty="0" err="1"/>
                        <a:t>NetsPool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(Gao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44.9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63.4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10.0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865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185008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SelfAttnPool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(Lee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2019)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43.5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61.0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9.0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1,251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sz="2000" b="0" dirty="0"/>
                        <a:t>GREA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w/o</a:t>
                      </a:r>
                      <a:r>
                        <a:rPr lang="zh-CN" altLang="en-US" sz="2000" b="0" dirty="0"/>
                        <a:t> </a:t>
                      </a:r>
                      <a:r>
                        <a:rPr lang="en-US" altLang="zh-CN" sz="2000" b="0" dirty="0"/>
                        <a:t>Replace</a:t>
                      </a:r>
                      <a:endParaRPr lang="en-US" sz="2000" b="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60.6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64.0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9.0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dirty="0"/>
                        <a:t>1,556</a:t>
                      </a:r>
                      <a:endParaRPr lang="en-US" sz="2400" b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145105"/>
                  </a:ext>
                </a:extLst>
              </a:tr>
              <a:tr h="120658">
                <a:tc>
                  <a:txBody>
                    <a:bodyPr/>
                    <a:lstStyle/>
                    <a:p>
                      <a:r>
                        <a:rPr lang="en-US" altLang="zh-CN" sz="2000" b="1" dirty="0"/>
                        <a:t>GREA</a:t>
                      </a:r>
                      <a:endParaRPr lang="en-US" sz="2000" b="1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42.6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60.2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8.6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524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A0A3EF8-57CC-B268-B1C7-6816BC07B793}"/>
              </a:ext>
            </a:extLst>
          </p:cNvPr>
          <p:cNvSpPr txBox="1"/>
          <p:nvPr/>
        </p:nvSpPr>
        <p:spPr>
          <a:xfrm>
            <a:off x="6336757" y="6902077"/>
            <a:ext cx="99192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regression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reduced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</a:t>
            </a:r>
            <a:r>
              <a:rPr lang="en-US" altLang="zh-CN" sz="2400" baseline="30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improved)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tasks.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developed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GCN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Kipf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Welling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2017).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(Xu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2019)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found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Table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paper.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824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r>
              <a:rPr lang="zh-CN" altLang="en-US" sz="4000" dirty="0"/>
              <a:t> </a:t>
            </a:r>
            <a:r>
              <a:rPr lang="en-US" altLang="zh-CN" sz="4000" dirty="0"/>
              <a:t>(Classification)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812418"/>
              </p:ext>
            </p:extLst>
          </p:nvPr>
        </p:nvGraphicFramePr>
        <p:xfrm>
          <a:off x="286872" y="1636765"/>
          <a:ext cx="5789901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41928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586359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4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HIV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41,127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25.5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ToxCast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8,576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18.8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124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Tox21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7,831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BBBP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2,039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BACE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1,513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34.1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146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ClinTox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1,477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63015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SIDER</a:t>
                      </a:r>
                      <a:endParaRPr lang="en-US" sz="24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1,427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33.6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492</a:t>
                      </a:r>
                      <a:endParaRPr lang="en-US" sz="24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5072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639819"/>
              </p:ext>
            </p:extLst>
          </p:nvPr>
        </p:nvGraphicFramePr>
        <p:xfrm>
          <a:off x="6362607" y="1636765"/>
          <a:ext cx="9620297" cy="3886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483339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</a:tblGrid>
              <a:tr h="38452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  <a:p>
                      <a:r>
                        <a:rPr lang="en-US" altLang="zh-CN" sz="2300" dirty="0"/>
                        <a:t>(Higher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is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better)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HIV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ToxCast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Tox21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BBBP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.7466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.5954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.4727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.7218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.6520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.6552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.7527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.7492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.6709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.7733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.6510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.7563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.7702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.6599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.7654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.6892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4694992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GREA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w/o</a:t>
                      </a:r>
                      <a:r>
                        <a:rPr lang="zh-CN" altLang="en-US" sz="2300" dirty="0"/>
                        <a:t> </a:t>
                      </a:r>
                      <a:r>
                        <a:rPr lang="en-US" altLang="zh-CN" sz="2300" dirty="0"/>
                        <a:t>Replace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.7377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.6614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.7808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.6736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2430883"/>
                  </a:ext>
                </a:extLst>
              </a:tr>
              <a:tr h="214444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.7794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.6662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.7822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.6986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4D07F8-5C18-F4A1-ECBB-2C522596222A}"/>
              </a:ext>
            </a:extLst>
          </p:cNvPr>
          <p:cNvSpPr txBox="1"/>
          <p:nvPr/>
        </p:nvSpPr>
        <p:spPr>
          <a:xfrm>
            <a:off x="261437" y="5999130"/>
            <a:ext cx="578990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All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datasets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Benchmark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altLang="zh-CN" sz="2400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ogbg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https://ogb.stanford.edu/docs/graphprop/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altLang="zh-CN" sz="1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Consistent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conclusions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Molecule:</a:t>
            </a: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Improvement</a:t>
            </a:r>
            <a:endParaRPr lang="en-US" altLang="zh-CN" sz="2400" baseline="30000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067732" lvl="1" indent="-342900"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Across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architectures</a:t>
            </a:r>
          </a:p>
        </p:txBody>
      </p:sp>
      <p:graphicFrame>
        <p:nvGraphicFramePr>
          <p:cNvPr id="16" name="Table 14">
            <a:extLst>
              <a:ext uri="{FF2B5EF4-FFF2-40B4-BE49-F238E27FC236}">
                <a16:creationId xmlns:a16="http://schemas.microsoft.com/office/drawing/2014/main" id="{E343CF4E-4EAC-F703-755A-DF54270AC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1816"/>
              </p:ext>
            </p:extLst>
          </p:nvPr>
        </p:nvGraphicFramePr>
        <p:xfrm>
          <a:off x="6362607" y="5572623"/>
          <a:ext cx="8136958" cy="3535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6304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603948">
                  <a:extLst>
                    <a:ext uri="{9D8B030D-6E8A-4147-A177-3AD203B41FA5}">
                      <a16:colId xmlns:a16="http://schemas.microsoft.com/office/drawing/2014/main" val="1099924395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787906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</a:tblGrid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AUC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BACE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 err="1"/>
                        <a:t>ClinTox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300" dirty="0"/>
                        <a:t>SIDER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DIR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.6751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.6251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.5331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StableGNN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.6607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.7681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.5644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U-</a:t>
                      </a:r>
                      <a:r>
                        <a:rPr lang="en-US" altLang="zh-CN" sz="2300" dirty="0" err="1"/>
                        <a:t>NetsPool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.7757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.8450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.6181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 err="1"/>
                        <a:t>SelfAttnPool</a:t>
                      </a:r>
                      <a:endParaRPr lang="en-US" altLang="zh-CN" sz="23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.7383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.8291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.5718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dirty="0"/>
                        <a:t>IRM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.7947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.8819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dirty="0"/>
                        <a:t>.6035</a:t>
                      </a:r>
                      <a:endParaRPr lang="en-US" sz="23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158762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0" dirty="0"/>
                        <a:t>GREA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w/o</a:t>
                      </a:r>
                      <a:r>
                        <a:rPr lang="zh-CN" altLang="en-US" sz="2300" b="0" dirty="0"/>
                        <a:t> </a:t>
                      </a:r>
                      <a:r>
                        <a:rPr lang="en-US" altLang="zh-CN" sz="2300" b="0" dirty="0"/>
                        <a:t>Replace</a:t>
                      </a:r>
                      <a:endParaRPr lang="en-US" sz="23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.7655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.8708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0" dirty="0"/>
                        <a:t>.6222</a:t>
                      </a:r>
                      <a:endParaRPr lang="en-US" sz="2300" b="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040588"/>
                  </a:ext>
                </a:extLst>
              </a:tr>
              <a:tr h="374350">
                <a:tc>
                  <a:txBody>
                    <a:bodyPr/>
                    <a:lstStyle/>
                    <a:p>
                      <a:r>
                        <a:rPr lang="en-US" altLang="zh-CN" sz="2300" b="1" dirty="0"/>
                        <a:t>GREA</a:t>
                      </a:r>
                      <a:endParaRPr lang="en-US" sz="23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.8191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.8961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300" b="1" dirty="0"/>
                        <a:t>.6316</a:t>
                      </a:r>
                      <a:endParaRPr lang="en-US" sz="23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432842"/>
            <a:ext cx="14924829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limited.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Rationalization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4">
                    <a:lumMod val="75000"/>
                  </a:schemeClr>
                </a:solidFill>
              </a:rPr>
              <a:t>accuracy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</a:rPr>
              <a:t>interpretability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4256743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ong Beach | Visit California">
            <a:extLst>
              <a:ext uri="{FF2B5EF4-FFF2-40B4-BE49-F238E27FC236}">
                <a16:creationId xmlns:a16="http://schemas.microsoft.com/office/drawing/2014/main" id="{5BCA26AD-3302-D337-2F1A-FF13F6D85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" y="0"/>
            <a:ext cx="16244888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Semi-Supervised</a:t>
            </a:r>
            <a:br>
              <a:rPr lang="en-US" sz="5400" dirty="0"/>
            </a:br>
            <a:r>
              <a:rPr lang="en-US" sz="5400" dirty="0"/>
              <a:t>Graph</a:t>
            </a:r>
            <a:r>
              <a:rPr lang="zh-CN" altLang="en-US" sz="5400" dirty="0"/>
              <a:t> </a:t>
            </a:r>
            <a:r>
              <a:rPr lang="en-US" sz="5400" dirty="0"/>
              <a:t>Imbalanced Regression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</a:t>
            </a:r>
            <a:r>
              <a:rPr lang="en-US" altLang="zh-CN" sz="3200" dirty="0"/>
              <a:t>3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Beach,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3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Minorities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Matter!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Imbalanced</a:t>
            </a:r>
            <a:r>
              <a:rPr lang="zh-CN" altLang="en-US" dirty="0"/>
              <a:t> </a:t>
            </a:r>
            <a:r>
              <a:rPr lang="en-US" altLang="zh-CN" dirty="0"/>
              <a:t>Label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73516-F72A-4AAC-1E98-95E75A4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81" y="3039928"/>
            <a:ext cx="5423281" cy="37002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F123E8-A10D-4861-062B-02F583C51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45162" y="2321471"/>
            <a:ext cx="5946727" cy="55561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D551DB-F706-197B-5C56-23307E2E212D}"/>
              </a:ext>
            </a:extLst>
          </p:cNvPr>
          <p:cNvSpPr txBox="1"/>
          <p:nvPr/>
        </p:nvSpPr>
        <p:spPr>
          <a:xfrm rot="16200000">
            <a:off x="6446513" y="6020307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786BC-E825-49C9-90F2-D30039BAC487}"/>
              </a:ext>
            </a:extLst>
          </p:cNvPr>
          <p:cNvSpPr txBox="1"/>
          <p:nvPr/>
        </p:nvSpPr>
        <p:spPr>
          <a:xfrm>
            <a:off x="3151172" y="6704240"/>
            <a:ext cx="236469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75000"/>
                  </a:schemeClr>
                </a:solidFill>
                <a:latin typeface="Colfax" panose="020B0304000000010002" pitchFamily="34" charset="0"/>
              </a:rPr>
              <a:t>Selectivity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248CBF-A14F-C766-7FC6-E6D97D4207D9}"/>
              </a:ext>
            </a:extLst>
          </p:cNvPr>
          <p:cNvSpPr/>
          <p:nvPr/>
        </p:nvSpPr>
        <p:spPr>
          <a:xfrm>
            <a:off x="8261155" y="6307429"/>
            <a:ext cx="4588329" cy="432758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401D7-3D7C-448D-D38B-C7093CDDCA30}"/>
              </a:ext>
            </a:extLst>
          </p:cNvPr>
          <p:cNvSpPr/>
          <p:nvPr/>
        </p:nvSpPr>
        <p:spPr>
          <a:xfrm>
            <a:off x="8227324" y="5099567"/>
            <a:ext cx="3509239" cy="676789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EC202E-A05D-599C-1E6D-86E6F184D9D5}"/>
              </a:ext>
            </a:extLst>
          </p:cNvPr>
          <p:cNvCxnSpPr>
            <a:cxnSpLocks/>
          </p:cNvCxnSpPr>
          <p:nvPr/>
        </p:nvCxnSpPr>
        <p:spPr>
          <a:xfrm flipH="1" flipV="1">
            <a:off x="3434773" y="5471234"/>
            <a:ext cx="8301790" cy="1008202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7F14963-2FEA-2FB2-8D65-F837B8F54547}"/>
              </a:ext>
            </a:extLst>
          </p:cNvPr>
          <p:cNvCxnSpPr>
            <a:cxnSpLocks/>
          </p:cNvCxnSpPr>
          <p:nvPr/>
        </p:nvCxnSpPr>
        <p:spPr>
          <a:xfrm flipH="1" flipV="1">
            <a:off x="4793016" y="3745709"/>
            <a:ext cx="5188927" cy="1594576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12-Point Star 17">
            <a:extLst>
              <a:ext uri="{FF2B5EF4-FFF2-40B4-BE49-F238E27FC236}">
                <a16:creationId xmlns:a16="http://schemas.microsoft.com/office/drawing/2014/main" id="{70B93D51-81FA-D833-8EAC-FD281B824189}"/>
              </a:ext>
            </a:extLst>
          </p:cNvPr>
          <p:cNvSpPr>
            <a:spLocks noChangeAspect="1"/>
          </p:cNvSpPr>
          <p:nvPr/>
        </p:nvSpPr>
        <p:spPr>
          <a:xfrm>
            <a:off x="12392284" y="2500173"/>
            <a:ext cx="457200" cy="457200"/>
          </a:xfrm>
          <a:prstGeom prst="star12">
            <a:avLst/>
          </a:prstGeom>
          <a:solidFill>
            <a:srgbClr val="FFFF00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94050E-B146-0CE6-714F-FD969D087DAA}"/>
              </a:ext>
            </a:extLst>
          </p:cNvPr>
          <p:cNvSpPr txBox="1"/>
          <p:nvPr/>
        </p:nvSpPr>
        <p:spPr>
          <a:xfrm>
            <a:off x="9043289" y="2637067"/>
            <a:ext cx="334899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Ideal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polymer</a:t>
            </a:r>
            <a:r>
              <a:rPr lang="zh-CN" alt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rPr>
              <a:t>material</a:t>
            </a:r>
            <a:endParaRPr lang="en-US" sz="2500" dirty="0">
              <a:solidFill>
                <a:schemeClr val="bg2">
                  <a:lumMod val="10000"/>
                </a:schemeClr>
              </a:solidFill>
              <a:highlight>
                <a:srgbClr val="FFFF00"/>
              </a:highlight>
              <a:latin typeface="Helvetica Neue"/>
              <a:cs typeface="Helvetica Neue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645090D-2C23-04C3-9E14-7AFCD29FEA99}"/>
              </a:ext>
            </a:extLst>
          </p:cNvPr>
          <p:cNvSpPr/>
          <p:nvPr/>
        </p:nvSpPr>
        <p:spPr>
          <a:xfrm>
            <a:off x="5799568" y="6058742"/>
            <a:ext cx="673425" cy="355176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F40E2F-BEED-24D1-F238-DD37EF6EF88F}"/>
              </a:ext>
            </a:extLst>
          </p:cNvPr>
          <p:cNvCxnSpPr>
            <a:cxnSpLocks/>
          </p:cNvCxnSpPr>
          <p:nvPr/>
        </p:nvCxnSpPr>
        <p:spPr>
          <a:xfrm flipH="1">
            <a:off x="6160173" y="3005926"/>
            <a:ext cx="2883116" cy="3170554"/>
          </a:xfrm>
          <a:prstGeom prst="straightConnector1">
            <a:avLst/>
          </a:prstGeom>
          <a:ln w="38100" cmpd="sng">
            <a:solidFill>
              <a:schemeClr val="bg2">
                <a:lumMod val="10000"/>
              </a:schemeClr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52615D9-4C58-49BE-8732-50231B4ACD1B}"/>
              </a:ext>
            </a:extLst>
          </p:cNvPr>
          <p:cNvSpPr txBox="1"/>
          <p:nvPr/>
        </p:nvSpPr>
        <p:spPr>
          <a:xfrm>
            <a:off x="292166" y="7894341"/>
            <a:ext cx="1577175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1.2M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unlabeled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graphs,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train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GNNs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balanced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data?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06CFF-22BF-E752-4AC7-8DBBA0BEDD7F}"/>
              </a:ext>
            </a:extLst>
          </p:cNvPr>
          <p:cNvSpPr txBox="1"/>
          <p:nvPr/>
        </p:nvSpPr>
        <p:spPr>
          <a:xfrm>
            <a:off x="13208467" y="5336700"/>
            <a:ext cx="2506991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labelled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07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3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8" grpId="0" animBg="1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8F5221-6EA5-7B09-D30B-CF5D95E67D02}"/>
              </a:ext>
            </a:extLst>
          </p:cNvPr>
          <p:cNvSpPr txBox="1"/>
          <p:nvPr/>
        </p:nvSpPr>
        <p:spPr>
          <a:xfrm>
            <a:off x="292166" y="7920955"/>
            <a:ext cx="10920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Barnett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 (2020). Designing exceptional gas-separation polymer membranes using machine learning.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6(20), eaaz4301.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as-separation </a:t>
            </a:r>
            <a:r>
              <a:rPr 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membranes</a:t>
            </a:r>
            <a:endParaRPr lang="en-US" b="1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D35831-564A-775E-5B2E-6E2B85788692}"/>
              </a:ext>
            </a:extLst>
          </p:cNvPr>
          <p:cNvGrpSpPr/>
          <p:nvPr/>
        </p:nvGrpSpPr>
        <p:grpSpPr>
          <a:xfrm>
            <a:off x="8740218" y="910181"/>
            <a:ext cx="7223617" cy="5609677"/>
            <a:chOff x="8740218" y="910181"/>
            <a:chExt cx="7223617" cy="560967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AB67943-ECC7-AD6C-EB29-A69691892F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8740218" y="910181"/>
              <a:ext cx="3657600" cy="2699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3DCC5-9750-0E0D-7E38-E4D0A239B9E8}"/>
                </a:ext>
              </a:extLst>
            </p:cNvPr>
            <p:cNvSpPr/>
            <p:nvPr/>
          </p:nvSpPr>
          <p:spPr>
            <a:xfrm>
              <a:off x="12578080" y="2266762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1E286D-C969-8753-2375-FEB6D5EDE897}"/>
                </a:ext>
              </a:extLst>
            </p:cNvPr>
            <p:cNvCxnSpPr/>
            <p:nvPr/>
          </p:nvCxnSpPr>
          <p:spPr>
            <a:xfrm>
              <a:off x="1314704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9D6C3E7-52DB-5BDF-3EAC-3A9E5805FF92}"/>
                </a:ext>
              </a:extLst>
            </p:cNvPr>
            <p:cNvCxnSpPr/>
            <p:nvPr/>
          </p:nvCxnSpPr>
          <p:spPr>
            <a:xfrm>
              <a:off x="14579600" y="113792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B75A85-1C9D-23BA-A5AA-D0105605EEA9}"/>
                </a:ext>
              </a:extLst>
            </p:cNvPr>
            <p:cNvSpPr txBox="1"/>
            <p:nvPr/>
          </p:nvSpPr>
          <p:spPr>
            <a:xfrm>
              <a:off x="131470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818A162-50F3-E9FF-E9C4-D81141236589}"/>
                </a:ext>
              </a:extLst>
            </p:cNvPr>
            <p:cNvSpPr txBox="1"/>
            <p:nvPr/>
          </p:nvSpPr>
          <p:spPr>
            <a:xfrm>
              <a:off x="14594840" y="136455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CH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4</a:t>
              </a:r>
              <a:endParaRPr lang="en-US" b="1" baseline="-25000" dirty="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14F28D-128B-F106-9340-D0F918E79DAF}"/>
                </a:ext>
              </a:extLst>
            </p:cNvPr>
            <p:cNvCxnSpPr/>
            <p:nvPr/>
          </p:nvCxnSpPr>
          <p:spPr>
            <a:xfrm>
              <a:off x="13162280" y="2502990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9ABDF12-1846-035B-5A70-AB54A1453ECA}"/>
                </a:ext>
              </a:extLst>
            </p:cNvPr>
            <p:cNvSpPr txBox="1"/>
            <p:nvPr/>
          </p:nvSpPr>
          <p:spPr>
            <a:xfrm>
              <a:off x="13162280" y="2729621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CO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A3EAFE7-F26D-DCA0-1813-4473589E18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/>
          </p:blipFill>
          <p:spPr bwMode="auto">
            <a:xfrm>
              <a:off x="8748646" y="3776658"/>
              <a:ext cx="3640744" cy="27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F80DD22-5AE3-2321-CF4A-7FCD4F45CCEA}"/>
                </a:ext>
              </a:extLst>
            </p:cNvPr>
            <p:cNvSpPr/>
            <p:nvPr/>
          </p:nvSpPr>
          <p:spPr>
            <a:xfrm>
              <a:off x="12605954" y="5136937"/>
              <a:ext cx="3322320" cy="45719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CB298F7-D461-28D0-14FA-05A013C76C6E}"/>
                </a:ext>
              </a:extLst>
            </p:cNvPr>
            <p:cNvCxnSpPr/>
            <p:nvPr/>
          </p:nvCxnSpPr>
          <p:spPr>
            <a:xfrm>
              <a:off x="1317491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E36F2D6-0BC8-B634-778F-F9B0CF27C9C7}"/>
                </a:ext>
              </a:extLst>
            </p:cNvPr>
            <p:cNvCxnSpPr/>
            <p:nvPr/>
          </p:nvCxnSpPr>
          <p:spPr>
            <a:xfrm>
              <a:off x="14607474" y="400809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6C2D57-4FDE-97AE-550D-6BD038DD5F1C}"/>
                </a:ext>
              </a:extLst>
            </p:cNvPr>
            <p:cNvSpPr txBox="1"/>
            <p:nvPr/>
          </p:nvSpPr>
          <p:spPr>
            <a:xfrm>
              <a:off x="13174914" y="423472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1852A6F-5314-3400-89D3-634B19BF63FF}"/>
                </a:ext>
              </a:extLst>
            </p:cNvPr>
            <p:cNvSpPr txBox="1"/>
            <p:nvPr/>
          </p:nvSpPr>
          <p:spPr>
            <a:xfrm>
              <a:off x="14691299" y="3978081"/>
              <a:ext cx="1272536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Other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gas</a:t>
              </a:r>
              <a:endParaRPr lang="en-US" b="1" baseline="-250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DD2809D-FC18-0DC5-09F9-1493E10E35A9}"/>
                </a:ext>
              </a:extLst>
            </p:cNvPr>
            <p:cNvCxnSpPr/>
            <p:nvPr/>
          </p:nvCxnSpPr>
          <p:spPr>
            <a:xfrm>
              <a:off x="13190154" y="5373165"/>
              <a:ext cx="0" cy="894080"/>
            </a:xfrm>
            <a:prstGeom prst="straightConnector1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F481C3-1A84-8409-9E93-6A461BB4BAE8}"/>
                </a:ext>
              </a:extLst>
            </p:cNvPr>
            <p:cNvSpPr txBox="1"/>
            <p:nvPr/>
          </p:nvSpPr>
          <p:spPr>
            <a:xfrm>
              <a:off x="13190154" y="5599796"/>
              <a:ext cx="8890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O</a:t>
              </a:r>
              <a:r>
                <a:rPr lang="en-US" altLang="zh-CN" sz="2800" b="1" baseline="-250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</a:rPr>
                <a:t>2</a:t>
              </a:r>
              <a:endParaRPr lang="en-US" b="1" baseline="-25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1AD545F-998C-BCAB-C944-19948F5CBC2F}"/>
              </a:ext>
            </a:extLst>
          </p:cNvPr>
          <p:cNvGrpSpPr/>
          <p:nvPr/>
        </p:nvGrpSpPr>
        <p:grpSpPr>
          <a:xfrm>
            <a:off x="4217744" y="746606"/>
            <a:ext cx="3806195" cy="613948"/>
            <a:chOff x="4217744" y="746606"/>
            <a:chExt cx="3806195" cy="613948"/>
          </a:xfrm>
        </p:grpSpPr>
        <p:sp>
          <p:nvSpPr>
            <p:cNvPr id="34" name="12-Point Star 33">
              <a:extLst>
                <a:ext uri="{FF2B5EF4-FFF2-40B4-BE49-F238E27FC236}">
                  <a16:creationId xmlns:a16="http://schemas.microsoft.com/office/drawing/2014/main" id="{C8E08C9A-69B0-0623-247C-5C24D5C60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66739" y="746606"/>
              <a:ext cx="457200" cy="457200"/>
            </a:xfrm>
            <a:prstGeom prst="star12">
              <a:avLst/>
            </a:prstGeom>
            <a:solidFill>
              <a:srgbClr val="FFFF00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7FA3AE-33CE-6C61-BF27-CC77B2BDDE52}"/>
                </a:ext>
              </a:extLst>
            </p:cNvPr>
            <p:cNvSpPr txBox="1"/>
            <p:nvPr/>
          </p:nvSpPr>
          <p:spPr>
            <a:xfrm>
              <a:off x="4217744" y="883500"/>
              <a:ext cx="334899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Ideal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polymer</a:t>
              </a:r>
              <a:r>
                <a:rPr lang="zh-CN" altLang="en-US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material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493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030F28CC-4FE0-6974-283E-95DBE9794F46}"/>
              </a:ext>
            </a:extLst>
          </p:cNvPr>
          <p:cNvGrpSpPr/>
          <p:nvPr/>
        </p:nvGrpSpPr>
        <p:grpSpPr>
          <a:xfrm>
            <a:off x="1995153" y="3476469"/>
            <a:ext cx="12839689" cy="2170358"/>
            <a:chOff x="1404603" y="3552669"/>
            <a:chExt cx="12839689" cy="2170358"/>
          </a:xfrm>
        </p:grpSpPr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0BD8443D-86B6-28D3-2B45-20A5C39668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04603" y="3894227"/>
              <a:ext cx="1690281" cy="182880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/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4E0EB5B5-C04F-2257-1BF3-93FAF25E54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4359" y="3686786"/>
                  <a:ext cx="931596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BBB2718B-5929-35C4-E7E5-4F27C51CFD08}"/>
                </a:ext>
              </a:extLst>
            </p:cNvPr>
            <p:cNvCxnSpPr>
              <a:cxnSpLocks/>
            </p:cNvCxnSpPr>
            <p:nvPr/>
          </p:nvCxnSpPr>
          <p:spPr>
            <a:xfrm>
              <a:off x="4813870" y="3967608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/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±∆</m:t>
                        </m:r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10D9B21-0B31-CA21-F8E1-A015440C8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42998" y="3640355"/>
                  <a:ext cx="1405601" cy="584775"/>
                </a:xfrm>
                <a:prstGeom prst="rect">
                  <a:avLst/>
                </a:prstGeom>
                <a:blipFill>
                  <a:blip r:embed="rId4"/>
                  <a:stretch>
                    <a:fillRect l="-2679" r="-1786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5E83C6-319A-AD83-887A-5380D1E4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65948" y="3967608"/>
              <a:ext cx="6965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16AE243-F2D4-4459-CB46-18FF178452AE}"/>
                </a:ext>
              </a:extLst>
            </p:cNvPr>
            <p:cNvSpPr txBox="1"/>
            <p:nvPr/>
          </p:nvSpPr>
          <p:spPr>
            <a:xfrm>
              <a:off x="1731014" y="4682532"/>
              <a:ext cx="11932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D01596AD-4B67-2358-8540-78A75900E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501092" y="3746700"/>
              <a:ext cx="2743200" cy="1871663"/>
            </a:xfrm>
            <a:prstGeom prst="rect">
              <a:avLst/>
            </a:prstGeom>
          </p:spPr>
        </p:pic>
        <p:sp>
          <p:nvSpPr>
            <p:cNvPr id="94" name="Right Arrow 93">
              <a:extLst>
                <a:ext uri="{FF2B5EF4-FFF2-40B4-BE49-F238E27FC236}">
                  <a16:creationId xmlns:a16="http://schemas.microsoft.com/office/drawing/2014/main" id="{8887E8B8-7344-845A-BAB0-3680292C772B}"/>
                </a:ext>
              </a:extLst>
            </p:cNvPr>
            <p:cNvSpPr/>
            <p:nvPr/>
          </p:nvSpPr>
          <p:spPr>
            <a:xfrm>
              <a:off x="10812372" y="4935938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/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Confidence:</a:t>
                  </a:r>
                  <a:r>
                    <a:rPr lang="en-US" altLang="zh-CN" sz="2800" b="0" dirty="0">
                      <a:solidFill>
                        <a:schemeClr val="bg2">
                          <a:lumMod val="10000"/>
                        </a:schemeClr>
                      </a:solidFill>
                      <a:ea typeface="Cambria Math" panose="02040503050406030204" pitchFamily="18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σ</m:t>
                      </m:r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dirty="0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∆</m:t>
                          </m:r>
                          <m:r>
                            <a:rPr lang="en-US" altLang="zh-CN" sz="2800" i="1" dirty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𝑦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b="0" i="1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  <m:r>
                                    <a:rPr lang="en-US" altLang="zh-CN" sz="2800" b="0" i="1" dirty="0" smtClean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,∆</m:t>
                                  </m:r>
                                  <m:r>
                                    <a:rPr lang="en-US" altLang="zh-CN" sz="2800" i="1" dirty="0">
                                      <a:solidFill>
                                        <a:schemeClr val="bg2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zh-CN" sz="2800" b="0" i="1" dirty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∈[0,1]</m:t>
                      </m:r>
                    </m:oMath>
                  </a14:m>
                  <a:endParaRPr lang="en-US" sz="2800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37611BCE-4B55-9944-D028-D1D398A07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7721" y="4790267"/>
                  <a:ext cx="5988238" cy="763029"/>
                </a:xfrm>
                <a:prstGeom prst="rect">
                  <a:avLst/>
                </a:prstGeom>
                <a:blipFill>
                  <a:blip r:embed="rId6"/>
                  <a:stretch>
                    <a:fillRect l="-2119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/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5" name="Rounded Rectangle 104">
                  <a:extLst>
                    <a:ext uri="{FF2B5EF4-FFF2-40B4-BE49-F238E27FC236}">
                      <a16:creationId xmlns:a16="http://schemas.microsoft.com/office/drawing/2014/main" id="{5BA727D9-A599-12E2-E241-7E2EEFC793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074" y="3717773"/>
                  <a:ext cx="1087530" cy="504458"/>
                </a:xfrm>
                <a:prstGeom prst="roundRect">
                  <a:avLst/>
                </a:prstGeom>
                <a:blipFill>
                  <a:blip r:embed="rId7"/>
                  <a:stretch>
                    <a:fillRect l="-6897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/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6" name="Rounded Rectangle 105">
                  <a:extLst>
                    <a:ext uri="{FF2B5EF4-FFF2-40B4-BE49-F238E27FC236}">
                      <a16:creationId xmlns:a16="http://schemas.microsoft.com/office/drawing/2014/main" id="{6E329ED9-DAC1-4A19-2482-D4E560CA3A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8418" y="3717773"/>
                  <a:ext cx="1087530" cy="504458"/>
                </a:xfrm>
                <a:prstGeom prst="roundRect">
                  <a:avLst/>
                </a:prstGeom>
                <a:blipFill>
                  <a:blip r:embed="rId8"/>
                  <a:stretch>
                    <a:fillRect l="-8046" r="-6897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786FF847-2693-CB26-BBEF-82E028041D1E}"/>
                </a:ext>
              </a:extLst>
            </p:cNvPr>
            <p:cNvCxnSpPr>
              <a:cxnSpLocks/>
              <a:endCxn id="106" idx="1"/>
            </p:cNvCxnSpPr>
            <p:nvPr/>
          </p:nvCxnSpPr>
          <p:spPr>
            <a:xfrm>
              <a:off x="7019604" y="3970001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DD6A42D-F92E-7EFD-609B-25F36E3FE2BC}"/>
                </a:ext>
              </a:extLst>
            </p:cNvPr>
            <p:cNvSpPr/>
            <p:nvPr/>
          </p:nvSpPr>
          <p:spPr>
            <a:xfrm>
              <a:off x="5676833" y="3552669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/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9DF63704-2A9B-54DB-FE0A-9E217BEBA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0511" y="4217906"/>
                  <a:ext cx="1782607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F0BBBE6-2470-8C8D-6F7F-F72DA4B3B4AB}"/>
              </a:ext>
            </a:extLst>
          </p:cNvPr>
          <p:cNvGrpSpPr/>
          <p:nvPr/>
        </p:nvGrpSpPr>
        <p:grpSpPr>
          <a:xfrm>
            <a:off x="985210" y="1736508"/>
            <a:ext cx="8867825" cy="1871663"/>
            <a:chOff x="394660" y="1812708"/>
            <a:chExt cx="8867825" cy="187166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F873516-F72A-4AAC-1E98-95E75A478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4660" y="1812708"/>
              <a:ext cx="2743200" cy="187166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/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{</m:t>
                        </m:r>
                        <m:d>
                          <m:dPr>
                            <m:ctrlP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lang="en-US" altLang="zh-CN" sz="32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32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}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0C75D0F-F7E5-B91A-80F2-DB13CE365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0730" y="2370181"/>
                  <a:ext cx="1405601" cy="584775"/>
                </a:xfrm>
                <a:prstGeom prst="rect">
                  <a:avLst/>
                </a:prstGeom>
                <a:blipFill>
                  <a:blip r:embed="rId11"/>
                  <a:stretch>
                    <a:fillRect l="-7207" r="-13514" b="-212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/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Rounded Rectangle 51">
                  <a:extLst>
                    <a:ext uri="{FF2B5EF4-FFF2-40B4-BE49-F238E27FC236}">
                      <a16:creationId xmlns:a16="http://schemas.microsoft.com/office/drawing/2014/main" id="{3CEE9C8B-1E99-CD94-D347-F636D4B393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1441" y="2418052"/>
                  <a:ext cx="1087530" cy="504458"/>
                </a:xfrm>
                <a:prstGeom prst="roundRect">
                  <a:avLst/>
                </a:prstGeom>
                <a:blipFill>
                  <a:blip r:embed="rId12"/>
                  <a:stretch>
                    <a:fillRect l="-6897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/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𝑖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3" name="Rounded Rectangle 52">
                  <a:extLst>
                    <a:ext uri="{FF2B5EF4-FFF2-40B4-BE49-F238E27FC236}">
                      <a16:creationId xmlns:a16="http://schemas.microsoft.com/office/drawing/2014/main" id="{A7E38740-C9C7-2D25-75AC-0A09D6BF9F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7785" y="2418052"/>
                  <a:ext cx="1087530" cy="504458"/>
                </a:xfrm>
                <a:prstGeom prst="roundRect">
                  <a:avLst/>
                </a:prstGeom>
                <a:blipFill>
                  <a:blip r:embed="rId13"/>
                  <a:stretch>
                    <a:fillRect l="-8046" r="-6897" b="-6977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ight Arrow 57">
              <a:extLst>
                <a:ext uri="{FF2B5EF4-FFF2-40B4-BE49-F238E27FC236}">
                  <a16:creationId xmlns:a16="http://schemas.microsoft.com/office/drawing/2014/main" id="{DB8B4A73-07FD-8E46-B83D-49E600478A49}"/>
                </a:ext>
              </a:extLst>
            </p:cNvPr>
            <p:cNvSpPr/>
            <p:nvPr/>
          </p:nvSpPr>
          <p:spPr>
            <a:xfrm>
              <a:off x="5013665" y="2437780"/>
              <a:ext cx="540522" cy="468609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A5568A7-4706-CB23-8EF4-652692560F79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>
              <a:off x="7018971" y="2670280"/>
              <a:ext cx="45881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4E951F9-95F2-4347-843E-62428FD84649}"/>
                </a:ext>
              </a:extLst>
            </p:cNvPr>
            <p:cNvSpPr txBox="1"/>
            <p:nvPr/>
          </p:nvSpPr>
          <p:spPr>
            <a:xfrm>
              <a:off x="1766260" y="2383169"/>
              <a:ext cx="81373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500</a:t>
              </a:r>
              <a:endParaRPr lang="en-US" dirty="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A37115E-B2E3-FCFA-9BBD-760086D710F6}"/>
                </a:ext>
              </a:extLst>
            </p:cNvPr>
            <p:cNvSpPr/>
            <p:nvPr/>
          </p:nvSpPr>
          <p:spPr>
            <a:xfrm>
              <a:off x="5676200" y="2252948"/>
              <a:ext cx="3356878" cy="1019331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/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=1,…,</m:t>
                        </m:r>
                        <m:r>
                          <a:rPr lang="en-US" altLang="zh-CN" sz="2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𝑛</m:t>
                        </m:r>
                      </m:oMath>
                    </m:oMathPara>
                  </a14:m>
                  <a:endParaRPr lang="en-US" sz="20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8AA5601B-811F-014F-2D04-F0F7D766F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9878" y="2918185"/>
                  <a:ext cx="1782607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/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B18D03DF-C6A2-EEF0-C6F2-BBA6FE4E3F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685" y="2123959"/>
                  <a:ext cx="1357746" cy="538609"/>
                </a:xfrm>
                <a:prstGeom prst="rect">
                  <a:avLst/>
                </a:prstGeom>
                <a:blipFill>
                  <a:blip r:embed="rId15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0951718-3FE9-0A7D-D2FA-5E4075067773}"/>
              </a:ext>
            </a:extLst>
          </p:cNvPr>
          <p:cNvGrpSpPr/>
          <p:nvPr/>
        </p:nvGrpSpPr>
        <p:grpSpPr>
          <a:xfrm>
            <a:off x="978795" y="4828345"/>
            <a:ext cx="14031338" cy="3473835"/>
            <a:chOff x="398831" y="5325454"/>
            <a:chExt cx="14031338" cy="347383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5675911-20A0-23FA-367E-407636A0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alphaModFix/>
              <a:lum bright="-20000" contrast="40000"/>
            </a:blip>
            <a:stretch>
              <a:fillRect/>
            </a:stretch>
          </p:blipFill>
          <p:spPr>
            <a:xfrm>
              <a:off x="4182587" y="6927626"/>
              <a:ext cx="2743200" cy="18716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BA7B0B7F-D092-CEAA-1BBC-603928DBD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831" y="6927626"/>
              <a:ext cx="2743200" cy="1871663"/>
            </a:xfrm>
            <a:prstGeom prst="rect">
              <a:avLst/>
            </a:prstGeom>
          </p:spPr>
        </p:pic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85015FB-DDD6-FDE8-FD75-52331EA2DC08}"/>
                </a:ext>
              </a:extLst>
            </p:cNvPr>
            <p:cNvCxnSpPr>
              <a:cxnSpLocks/>
            </p:cNvCxnSpPr>
            <p:nvPr/>
          </p:nvCxnSpPr>
          <p:spPr>
            <a:xfrm>
              <a:off x="2966604" y="786345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E933E8B-5F6E-5D83-7D0A-6F246D91E398}"/>
                </a:ext>
              </a:extLst>
            </p:cNvPr>
            <p:cNvSpPr txBox="1"/>
            <p:nvPr/>
          </p:nvSpPr>
          <p:spPr>
            <a:xfrm>
              <a:off x="2675340" y="730900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F71B596A-03E8-7A0A-4DDC-4D236E742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501092" y="6927626"/>
              <a:ext cx="2743200" cy="1871663"/>
            </a:xfrm>
            <a:prstGeom prst="rect">
              <a:avLst/>
            </a:prstGeom>
          </p:spPr>
        </p:pic>
        <p:sp>
          <p:nvSpPr>
            <p:cNvPr id="116" name="Rounded Rectangle 115">
              <a:extLst>
                <a:ext uri="{FF2B5EF4-FFF2-40B4-BE49-F238E27FC236}">
                  <a16:creationId xmlns:a16="http://schemas.microsoft.com/office/drawing/2014/main" id="{E4124024-06CC-896B-FF4E-B5909068020B}"/>
                </a:ext>
              </a:extLst>
            </p:cNvPr>
            <p:cNvSpPr/>
            <p:nvPr/>
          </p:nvSpPr>
          <p:spPr>
            <a:xfrm>
              <a:off x="8630832" y="7626858"/>
              <a:ext cx="1522328" cy="5044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Sampling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89437B52-61D7-E648-E4CD-5A3FD09452CE}"/>
                </a:ext>
              </a:extLst>
            </p:cNvPr>
            <p:cNvCxnSpPr>
              <a:cxnSpLocks/>
              <a:stCxn id="96" idx="3"/>
              <a:endCxn id="116" idx="1"/>
            </p:cNvCxnSpPr>
            <p:nvPr/>
          </p:nvCxnSpPr>
          <p:spPr>
            <a:xfrm>
              <a:off x="6925787" y="7863457"/>
              <a:ext cx="1705045" cy="1563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Elbow Connector 121">
              <a:extLst>
                <a:ext uri="{FF2B5EF4-FFF2-40B4-BE49-F238E27FC236}">
                  <a16:creationId xmlns:a16="http://schemas.microsoft.com/office/drawing/2014/main" id="{005739C9-90E5-0342-8FCB-5EC6E957431C}"/>
                </a:ext>
              </a:extLst>
            </p:cNvPr>
            <p:cNvCxnSpPr>
              <a:cxnSpLocks/>
              <a:stCxn id="93" idx="2"/>
              <a:endCxn id="116" idx="0"/>
            </p:cNvCxnSpPr>
            <p:nvPr/>
          </p:nvCxnSpPr>
          <p:spPr>
            <a:xfrm rot="5400000">
              <a:off x="10343844" y="5087424"/>
              <a:ext cx="1587586" cy="3491282"/>
            </a:xfrm>
            <a:prstGeom prst="bentConnector3">
              <a:avLst>
                <a:gd name="adj1" fmla="val 29601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43FCF49-8C34-A50F-9379-14A75E791CAB}"/>
                </a:ext>
              </a:extLst>
            </p:cNvPr>
            <p:cNvCxnSpPr>
              <a:cxnSpLocks/>
              <a:stCxn id="116" idx="3"/>
            </p:cNvCxnSpPr>
            <p:nvPr/>
          </p:nvCxnSpPr>
          <p:spPr>
            <a:xfrm>
              <a:off x="10153160" y="7879087"/>
              <a:ext cx="119973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024B55D-A701-D877-8D3A-7F218BA7D036}"/>
                </a:ext>
              </a:extLst>
            </p:cNvPr>
            <p:cNvSpPr txBox="1"/>
            <p:nvPr/>
          </p:nvSpPr>
          <p:spPr>
            <a:xfrm>
              <a:off x="9293015" y="6746729"/>
              <a:ext cx="13223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(data)</a:t>
              </a:r>
              <a:endParaRPr lang="en-US" sz="2800" i="1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8526671-D765-4232-87AA-19DEE434C6E5}"/>
                </a:ext>
              </a:extLst>
            </p:cNvPr>
            <p:cNvSpPr txBox="1"/>
            <p:nvPr/>
          </p:nvSpPr>
          <p:spPr>
            <a:xfrm>
              <a:off x="6963316" y="7340237"/>
              <a:ext cx="166542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(method)</a:t>
              </a:r>
              <a:endParaRPr lang="en-US" sz="2800" i="1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DD21A02-CC15-5343-15BD-E14647184AE8}"/>
                </a:ext>
              </a:extLst>
            </p:cNvPr>
            <p:cNvSpPr/>
            <p:nvPr/>
          </p:nvSpPr>
          <p:spPr>
            <a:xfrm>
              <a:off x="11352894" y="5325454"/>
              <a:ext cx="3077275" cy="778885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/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384D32AD-62D5-52ED-AA8C-BFF852C9A2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2615" y="7153897"/>
                  <a:ext cx="1555644" cy="538609"/>
                </a:xfrm>
                <a:prstGeom prst="rect">
                  <a:avLst/>
                </a:prstGeom>
                <a:blipFill>
                  <a:blip r:embed="rId18"/>
                  <a:stretch>
                    <a:fillRect b="-186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0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1:</a:t>
            </a:r>
            <a:r>
              <a:rPr lang="zh-CN" altLang="en-US" sz="4400" dirty="0"/>
              <a:t> </a:t>
            </a:r>
            <a:r>
              <a:rPr lang="en-US" altLang="zh-CN" sz="4400" dirty="0"/>
              <a:t>Self-Training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Imbalanced</a:t>
            </a:r>
            <a:r>
              <a:rPr lang="zh-CN" altLang="en-US" sz="4400" dirty="0"/>
              <a:t> </a:t>
            </a:r>
            <a:r>
              <a:rPr lang="en-US" altLang="zh-CN" sz="4400" dirty="0"/>
              <a:t>Learning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B97589-483F-4209-B73F-5E185F5943B4}"/>
              </a:ext>
            </a:extLst>
          </p:cNvPr>
          <p:cNvGrpSpPr/>
          <p:nvPr/>
        </p:nvGrpSpPr>
        <p:grpSpPr>
          <a:xfrm>
            <a:off x="555874" y="5265791"/>
            <a:ext cx="15144251" cy="3688112"/>
            <a:chOff x="543920" y="1682174"/>
            <a:chExt cx="15144251" cy="368811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D717EA0-F757-7821-0CB3-2F953FE8E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920" y="2531566"/>
              <a:ext cx="2743200" cy="1871663"/>
            </a:xfrm>
            <a:prstGeom prst="rect">
              <a:avLst/>
            </a:prstGeom>
            <a:ln w="57150">
              <a:noFill/>
            </a:ln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2DE2B62-9414-C82F-67D9-DD58F6E3F9AB}"/>
                </a:ext>
              </a:extLst>
            </p:cNvPr>
            <p:cNvCxnSpPr>
              <a:cxnSpLocks/>
            </p:cNvCxnSpPr>
            <p:nvPr/>
          </p:nvCxnSpPr>
          <p:spPr>
            <a:xfrm>
              <a:off x="3245094" y="3467397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EE28-DAE8-D002-D387-CA69C8DA1C52}"/>
                </a:ext>
              </a:extLst>
            </p:cNvPr>
            <p:cNvSpPr txBox="1"/>
            <p:nvPr/>
          </p:nvSpPr>
          <p:spPr>
            <a:xfrm>
              <a:off x="2953830" y="2912947"/>
              <a:ext cx="169028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reverse</a:t>
              </a:r>
              <a:endParaRPr lang="en-US" sz="2800" i="1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F200215-EE19-0169-7E54-434709061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lum bright="-20000" contrast="40000"/>
            </a:blip>
            <a:stretch>
              <a:fillRect/>
            </a:stretch>
          </p:blipFill>
          <p:spPr>
            <a:xfrm>
              <a:off x="4425728" y="2531565"/>
              <a:ext cx="2743200" cy="187166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C4EB004-CC78-7B01-412A-68550A505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94494" y="2531565"/>
              <a:ext cx="2743200" cy="1871663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991CADE-DBD0-8F77-29E4-50232B818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408809" y="2531564"/>
              <a:ext cx="2743200" cy="1871663"/>
            </a:xfrm>
            <a:prstGeom prst="rect">
              <a:avLst/>
            </a:prstGeom>
          </p:spPr>
        </p:pic>
        <p:sp>
          <p:nvSpPr>
            <p:cNvPr id="23" name="Right Arrow 22">
              <a:extLst>
                <a:ext uri="{FF2B5EF4-FFF2-40B4-BE49-F238E27FC236}">
                  <a16:creationId xmlns:a16="http://schemas.microsoft.com/office/drawing/2014/main" id="{E6DA1582-7FC5-2CF1-710F-B154862E295B}"/>
                </a:ext>
              </a:extLst>
            </p:cNvPr>
            <p:cNvSpPr/>
            <p:nvPr/>
          </p:nvSpPr>
          <p:spPr>
            <a:xfrm>
              <a:off x="7561450" y="3201862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8C64F3-F9FE-FE79-58BD-CFD7F5BBABBC}"/>
                </a:ext>
              </a:extLst>
            </p:cNvPr>
            <p:cNvSpPr txBox="1"/>
            <p:nvPr/>
          </p:nvSpPr>
          <p:spPr>
            <a:xfrm>
              <a:off x="7002824" y="2419986"/>
              <a:ext cx="1690281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800" i="1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en-US" sz="4800" i="1" dirty="0">
                <a:solidFill>
                  <a:srgbClr val="FF2600"/>
                </a:solidFill>
              </a:endParaRPr>
            </a:p>
          </p:txBody>
        </p:sp>
        <p:cxnSp>
          <p:nvCxnSpPr>
            <p:cNvPr id="25" name="Elbow Connector 24">
              <a:extLst>
                <a:ext uri="{FF2B5EF4-FFF2-40B4-BE49-F238E27FC236}">
                  <a16:creationId xmlns:a16="http://schemas.microsoft.com/office/drawing/2014/main" id="{DD68B602-0FF7-0EE6-9D81-6746CB0C1CAD}"/>
                </a:ext>
              </a:extLst>
            </p:cNvPr>
            <p:cNvCxnSpPr>
              <a:cxnSpLocks/>
              <a:stCxn id="17" idx="2"/>
              <a:endCxn id="22" idx="2"/>
            </p:cNvCxnSpPr>
            <p:nvPr/>
          </p:nvCxnSpPr>
          <p:spPr>
            <a:xfrm rot="5400000" flipH="1" flipV="1">
              <a:off x="7847963" y="-1529217"/>
              <a:ext cx="2" cy="11864889"/>
            </a:xfrm>
            <a:prstGeom prst="bentConnector3">
              <a:avLst>
                <a:gd name="adj1" fmla="val -11430000000"/>
              </a:avLst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AE4EC3E-B37B-2D2A-F6BB-E8F83C6DF744}"/>
                </a:ext>
              </a:extLst>
            </p:cNvPr>
            <p:cNvCxnSpPr>
              <a:cxnSpLocks/>
            </p:cNvCxnSpPr>
            <p:nvPr/>
          </p:nvCxnSpPr>
          <p:spPr>
            <a:xfrm>
              <a:off x="11269374" y="3467395"/>
              <a:ext cx="1107755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E0B300F-4EC2-B9D9-1EE0-067064426911}"/>
                </a:ext>
              </a:extLst>
            </p:cNvPr>
            <p:cNvSpPr txBox="1"/>
            <p:nvPr/>
          </p:nvSpPr>
          <p:spPr>
            <a:xfrm>
              <a:off x="12647484" y="4723955"/>
              <a:ext cx="2371163" cy="646331"/>
            </a:xfrm>
            <a:prstGeom prst="rect">
              <a:avLst/>
            </a:prstGeom>
            <a:solidFill>
              <a:srgbClr val="FFFF00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b="1" dirty="0">
                  <a:latin typeface="Helvetica Neue"/>
                  <a:cs typeface="Helvetica Neue"/>
                </a:rPr>
                <a:t>Balanced!</a:t>
              </a:r>
              <a:endParaRPr lang="en-US" sz="3600" b="1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511AD43-D037-3DE0-18F4-52650F59476F}"/>
                    </a:ext>
                  </a:extLst>
                </p:cNvPr>
                <p:cNvSpPr txBox="1"/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6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6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388BC30B-423A-FA42-CF15-537AB2E01B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3967" y="1702315"/>
                  <a:ext cx="2423104" cy="646331"/>
                </a:xfrm>
                <a:prstGeom prst="rect">
                  <a:avLst/>
                </a:prstGeom>
                <a:blipFill>
                  <a:blip r:embed="rId11"/>
                  <a:stretch>
                    <a:fillRect l="-4688" r="-6250" b="-21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/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6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en-US" sz="3600" dirty="0"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36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3600" b="0" i="0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aug</m:t>
                          </m:r>
                        </m:sub>
                      </m:sSub>
                    </m:oMath>
                  </a14:m>
                  <a:endParaRPr lang="en-US" sz="36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1692C2C-47D3-31B8-D9BC-7B598A5D23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97171" y="1682174"/>
                  <a:ext cx="4191000" cy="698653"/>
                </a:xfrm>
                <a:prstGeom prst="rect">
                  <a:avLst/>
                </a:prstGeom>
                <a:blipFill>
                  <a:blip r:embed="rId12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3E1AF-BFC8-5739-6FE5-7194BB83A8DD}"/>
              </a:ext>
            </a:extLst>
          </p:cNvPr>
          <p:cNvGrpSpPr/>
          <p:nvPr/>
        </p:nvGrpSpPr>
        <p:grpSpPr>
          <a:xfrm>
            <a:off x="555874" y="1587147"/>
            <a:ext cx="15430737" cy="3657600"/>
            <a:chOff x="555874" y="1587147"/>
            <a:chExt cx="15430737" cy="3657600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6E374FE-F3C7-4B4D-39CE-C56E555974C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2261" y="1948335"/>
              <a:ext cx="4572000" cy="3119438"/>
              <a:chOff x="3350665" y="10601661"/>
              <a:chExt cx="7772400" cy="5303044"/>
            </a:xfrm>
          </p:grpSpPr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A814BB04-0F43-B1E7-5FAB-F2C4D72D5E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0665" y="10601661"/>
                <a:ext cx="7772400" cy="5303044"/>
              </a:xfrm>
              <a:prstGeom prst="rect">
                <a:avLst/>
              </a:prstGeom>
              <a:ln w="57150">
                <a:solidFill>
                  <a:schemeClr val="bg2">
                    <a:lumMod val="10000"/>
                  </a:schemeClr>
                </a:solidFill>
              </a:ln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05A3FA93-1D9B-6352-F3D9-734EFC68D4B1}"/>
                  </a:ext>
                </a:extLst>
              </p:cNvPr>
              <p:cNvSpPr txBox="1"/>
              <p:nvPr/>
            </p:nvSpPr>
            <p:spPr>
              <a:xfrm>
                <a:off x="6385789" y="10695868"/>
                <a:ext cx="4679551" cy="784830"/>
              </a:xfrm>
              <a:prstGeom prst="rect">
                <a:avLst/>
              </a:prstGeom>
              <a:solidFill>
                <a:srgbClr val="FFFF00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latin typeface="Helvetica Neue"/>
                    <a:cs typeface="Helvetica Neue"/>
                  </a:rPr>
                  <a:t>Not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balanced</a:t>
                </a:r>
                <a:r>
                  <a:rPr lang="zh-CN" altLang="en-US" sz="2400" b="1" dirty="0"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b="1" dirty="0">
                    <a:latin typeface="Helvetica Neue"/>
                    <a:cs typeface="Helvetica Neue"/>
                  </a:rPr>
                  <a:t>yet!</a:t>
                </a:r>
                <a:endParaRPr lang="en-US" sz="2400" b="1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1990B4FA-56B5-BF97-5718-593591ABA2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34736" y="11382594"/>
                <a:ext cx="647791" cy="1870589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0FED119F-A892-EC69-2C1E-C4E48E4273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9247" y="11307624"/>
                <a:ext cx="1198959" cy="873682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F866F9FE-06D3-9962-E915-042EB4D8D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79901" y="11428624"/>
                <a:ext cx="356964" cy="1021854"/>
              </a:xfrm>
              <a:prstGeom prst="straightConnector1">
                <a:avLst/>
              </a:prstGeom>
              <a:ln w="38100" cmpd="sng">
                <a:solidFill>
                  <a:schemeClr val="bg2">
                    <a:lumMod val="10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/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𝒢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imb</m:t>
                                  </m:r>
                                </m:sub>
                              </m:sSub>
                              <m: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∪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36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conf</m:t>
                              </m:r>
                            </m:sub>
                          </m:sSub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 xmlns="">
              <p:sp>
                <p:nvSpPr>
                  <p:cNvPr id="151" name="TextBox 150">
                    <a:extLst>
                      <a:ext uri="{FF2B5EF4-FFF2-40B4-BE49-F238E27FC236}">
                        <a16:creationId xmlns:a16="http://schemas.microsoft.com/office/drawing/2014/main" id="{41BC9A76-0249-2FA8-3570-F0FE4048D8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13252" y="13833830"/>
                    <a:ext cx="2423104" cy="1098763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7018" r="-78947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B9C1325-30AA-0D7A-8FCA-D180C8235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11015" y="3848449"/>
              <a:ext cx="1643410" cy="112128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2DDE7A-ADA6-E7E5-7F99-020336BBE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55874" y="2642026"/>
              <a:ext cx="1645920" cy="1122998"/>
            </a:xfrm>
            <a:prstGeom prst="rect">
              <a:avLst/>
            </a:prstGeom>
          </p:spPr>
        </p:pic>
        <p:pic>
          <p:nvPicPr>
            <p:cNvPr id="9" name="Graphic 8" descr="Refresh outline">
              <a:extLst>
                <a:ext uri="{FF2B5EF4-FFF2-40B4-BE49-F238E27FC236}">
                  <a16:creationId xmlns:a16="http://schemas.microsoft.com/office/drawing/2014/main" id="{91FB02FF-6DE9-7FEA-77C3-6BEE7C69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875120" y="1587147"/>
              <a:ext cx="3657600" cy="3657600"/>
            </a:xfrm>
            <a:prstGeom prst="rect">
              <a:avLst/>
            </a:prstGeom>
          </p:spPr>
        </p:pic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AC78B18A-171D-1BF0-5288-E13E535493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06570" y="2865773"/>
              <a:ext cx="1097280" cy="1187202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7B488D48-7315-4887-1463-90B70E8635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9556" y="2185268"/>
              <a:ext cx="914400" cy="792745"/>
            </a:xfrm>
            <a:prstGeom prst="rightArrow">
              <a:avLst/>
            </a:prstGeom>
            <a:solidFill>
              <a:schemeClr val="bg2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0BC9E6-B21B-C447-F1F9-12A8FEF66536}"/>
                </a:ext>
              </a:extLst>
            </p:cNvPr>
            <p:cNvSpPr txBox="1"/>
            <p:nvPr/>
          </p:nvSpPr>
          <p:spPr>
            <a:xfrm>
              <a:off x="3076670" y="3216900"/>
              <a:ext cx="300569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Unlabeled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2C8941F-F35B-8385-5BD6-E36F98370070}"/>
                </a:ext>
              </a:extLst>
            </p:cNvPr>
            <p:cNvSpPr txBox="1"/>
            <p:nvPr/>
          </p:nvSpPr>
          <p:spPr>
            <a:xfrm>
              <a:off x="11414611" y="1796809"/>
              <a:ext cx="4572000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1.2M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enough?</a:t>
              </a:r>
            </a:p>
            <a:p>
              <a:endParaRPr lang="en-US" altLang="zh-CN" sz="28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Reasons: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predicted.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Predicted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minorities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rarely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confident.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102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unpopular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numeric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generate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molecule/polymer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graph?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32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is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small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to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support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label-anchored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graph</a:t>
                </a:r>
                <a:r>
                  <a:rPr lang="zh-CN" altLang="en-US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generator.</a:t>
                </a:r>
                <a:endParaRPr lang="en-US" sz="3200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15" t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/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GNN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DC74984-683F-207A-DFEB-E3432BFE7B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491" y="3418231"/>
                <a:ext cx="1087530" cy="504458"/>
              </a:xfrm>
              <a:prstGeom prst="roundRect">
                <a:avLst/>
              </a:prstGeom>
              <a:blipFill>
                <a:blip r:embed="rId4"/>
                <a:stretch>
                  <a:fillRect l="-6818" r="-5682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/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MLP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(·)</a:t>
                </a:r>
                <a:endParaRPr 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F4A75C17-EBEE-1BF7-DF83-12DF838C2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3914" y="3418231"/>
                <a:ext cx="1087530" cy="504458"/>
              </a:xfrm>
              <a:prstGeom prst="roundRect">
                <a:avLst/>
              </a:prstGeom>
              <a:blipFill>
                <a:blip r:embed="rId5"/>
                <a:stretch>
                  <a:fillRect l="-1124" r="-1124" b="-9524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/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𝐺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r>
                          <a:rPr lang="en-US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conf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989A0-5900-8E71-2F7E-B79B5CA64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468" y="3394064"/>
                <a:ext cx="2849187" cy="523220"/>
              </a:xfrm>
              <a:prstGeom prst="rect">
                <a:avLst/>
              </a:prstGeom>
              <a:blipFill>
                <a:blip r:embed="rId6"/>
                <a:stretch>
                  <a:fillRect l="-88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/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30E8D9-59B5-1862-E92D-24CCDE6E3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272" y="3386369"/>
                <a:ext cx="1495456" cy="5309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/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800" i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9E824B-8A22-0F92-5AD2-6107EC8EB2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8279" y="3386368"/>
                <a:ext cx="1495456" cy="530915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4E8D6E16-EE7D-89D9-D903-159E8C8A7A29}"/>
              </a:ext>
            </a:extLst>
          </p:cNvPr>
          <p:cNvGrpSpPr/>
          <p:nvPr/>
        </p:nvGrpSpPr>
        <p:grpSpPr>
          <a:xfrm>
            <a:off x="6658019" y="4811668"/>
            <a:ext cx="5687989" cy="3206821"/>
            <a:chOff x="6658019" y="4811668"/>
            <a:chExt cx="5687989" cy="320682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79FE77E3-2B41-8CFD-B35E-48928D990324}"/>
                </a:ext>
              </a:extLst>
            </p:cNvPr>
            <p:cNvSpPr/>
            <p:nvPr/>
          </p:nvSpPr>
          <p:spPr>
            <a:xfrm>
              <a:off x="8833411" y="7406443"/>
              <a:ext cx="2754902" cy="61204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Augmentation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81FC982B-08B2-D50C-229B-72E95FB1594F}"/>
                </a:ext>
              </a:extLst>
            </p:cNvPr>
            <p:cNvCxnSpPr>
              <a:cxnSpLocks/>
              <a:stCxn id="26" idx="2"/>
              <a:endCxn id="60" idx="3"/>
            </p:cNvCxnSpPr>
            <p:nvPr/>
          </p:nvCxnSpPr>
          <p:spPr>
            <a:xfrm rot="5400000">
              <a:off x="11581594" y="6948052"/>
              <a:ext cx="771133" cy="757694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>
              <a:extLst>
                <a:ext uri="{FF2B5EF4-FFF2-40B4-BE49-F238E27FC236}">
                  <a16:creationId xmlns:a16="http://schemas.microsoft.com/office/drawing/2014/main" id="{4EC6D80F-3A54-F529-AF8C-4326636342DF}"/>
                </a:ext>
              </a:extLst>
            </p:cNvPr>
            <p:cNvCxnSpPr>
              <a:cxnSpLocks/>
              <a:stCxn id="60" idx="1"/>
              <a:endCxn id="22" idx="2"/>
            </p:cNvCxnSpPr>
            <p:nvPr/>
          </p:nvCxnSpPr>
          <p:spPr>
            <a:xfrm rot="10800000">
              <a:off x="8128001" y="6949030"/>
              <a:ext cx="705411" cy="763437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/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1" i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C2CD9714-DBF3-7C73-AEF3-AB8A0DB303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8019" y="4811668"/>
                  <a:ext cx="1874389" cy="649199"/>
                </a:xfrm>
                <a:prstGeom prst="rect">
                  <a:avLst/>
                </a:prstGeom>
                <a:blipFill>
                  <a:blip r:embed="rId9"/>
                  <a:stretch>
                    <a:fillRect b="-5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D3FC45E-62F1-D2F5-B304-E630F00187E6}"/>
                </a:ext>
              </a:extLst>
            </p:cNvPr>
            <p:cNvCxnSpPr>
              <a:cxnSpLocks/>
            </p:cNvCxnSpPr>
            <p:nvPr/>
          </p:nvCxnSpPr>
          <p:spPr>
            <a:xfrm>
              <a:off x="7641386" y="5517688"/>
              <a:ext cx="386508" cy="778422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44B5C2-A8FE-3C0D-B6C8-BEF39C5BFA4E}"/>
              </a:ext>
            </a:extLst>
          </p:cNvPr>
          <p:cNvCxnSpPr>
            <a:cxnSpLocks/>
          </p:cNvCxnSpPr>
          <p:nvPr/>
        </p:nvCxnSpPr>
        <p:spPr>
          <a:xfrm>
            <a:off x="4787919" y="3655673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3A0136-B737-0B9F-8D16-03778D00B291}"/>
              </a:ext>
            </a:extLst>
          </p:cNvPr>
          <p:cNvCxnSpPr>
            <a:cxnSpLocks/>
          </p:cNvCxnSpPr>
          <p:nvPr/>
        </p:nvCxnSpPr>
        <p:spPr>
          <a:xfrm>
            <a:off x="6822907" y="3651826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EF7299C-3B76-7F87-C4C3-DB11DB4F3E82}"/>
              </a:ext>
            </a:extLst>
          </p:cNvPr>
          <p:cNvCxnSpPr>
            <a:cxnSpLocks/>
          </p:cNvCxnSpPr>
          <p:nvPr/>
        </p:nvCxnSpPr>
        <p:spPr>
          <a:xfrm>
            <a:off x="8833411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F3E74B-B4E9-26E5-8E82-9194E50D7857}"/>
              </a:ext>
            </a:extLst>
          </p:cNvPr>
          <p:cNvCxnSpPr>
            <a:cxnSpLocks/>
          </p:cNvCxnSpPr>
          <p:nvPr/>
        </p:nvCxnSpPr>
        <p:spPr>
          <a:xfrm>
            <a:off x="10975976" y="3670460"/>
            <a:ext cx="6123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9BB0117-F66C-24B0-9BF1-F8FF48037FF5}"/>
              </a:ext>
            </a:extLst>
          </p:cNvPr>
          <p:cNvGrpSpPr/>
          <p:nvPr/>
        </p:nvGrpSpPr>
        <p:grpSpPr>
          <a:xfrm>
            <a:off x="2002468" y="4289834"/>
            <a:ext cx="11746948" cy="4469430"/>
            <a:chOff x="2002468" y="4289834"/>
            <a:chExt cx="11746948" cy="44694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/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A2CEE0C8-F0B6-09AF-16A8-D610677B66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0491" y="6449976"/>
                  <a:ext cx="1087530" cy="504458"/>
                </a:xfrm>
                <a:prstGeom prst="roundRect">
                  <a:avLst/>
                </a:prstGeom>
                <a:blipFill>
                  <a:blip r:embed="rId10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/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E1816115-391F-346D-0FA7-D7DB93940D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3914" y="6449976"/>
                  <a:ext cx="1087530" cy="504458"/>
                </a:xfrm>
                <a:prstGeom prst="roundRect">
                  <a:avLst/>
                </a:prstGeom>
                <a:blipFill>
                  <a:blip r:embed="rId11"/>
                  <a:stretch>
                    <a:fillRect l="-1124" r="-1124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/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52785A4-5C74-0518-DD17-8D6931B6F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2468" y="6425809"/>
                  <a:ext cx="2849187" cy="563872"/>
                </a:xfrm>
                <a:prstGeom prst="rect">
                  <a:avLst/>
                </a:prstGeom>
                <a:blipFill>
                  <a:blip r:embed="rId12"/>
                  <a:stretch>
                    <a:fillRect b="-1087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50BD9A49-B276-D9D2-2F16-AFB57DF57EB8}"/>
                </a:ext>
              </a:extLst>
            </p:cNvPr>
            <p:cNvCxnSpPr>
              <a:cxnSpLocks/>
            </p:cNvCxnSpPr>
            <p:nvPr/>
          </p:nvCxnSpPr>
          <p:spPr>
            <a:xfrm>
              <a:off x="4787919" y="6687418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/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953F8A34-712A-A95F-A552-038BCEFB3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272" y="6418114"/>
                  <a:ext cx="1495456" cy="53091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DC68919-0B71-6F41-386F-74978540C5F7}"/>
                </a:ext>
              </a:extLst>
            </p:cNvPr>
            <p:cNvCxnSpPr>
              <a:cxnSpLocks/>
            </p:cNvCxnSpPr>
            <p:nvPr/>
          </p:nvCxnSpPr>
          <p:spPr>
            <a:xfrm>
              <a:off x="6822907" y="6683571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8EECCF9-75E3-DEEB-240F-E883106C9554}"/>
                </a:ext>
              </a:extLst>
            </p:cNvPr>
            <p:cNvCxnSpPr>
              <a:cxnSpLocks/>
            </p:cNvCxnSpPr>
            <p:nvPr/>
          </p:nvCxnSpPr>
          <p:spPr>
            <a:xfrm>
              <a:off x="8833411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00B1AC9-41F4-DF05-4BAF-6C47DB0756BF}"/>
                </a:ext>
              </a:extLst>
            </p:cNvPr>
            <p:cNvCxnSpPr>
              <a:cxnSpLocks/>
            </p:cNvCxnSpPr>
            <p:nvPr/>
          </p:nvCxnSpPr>
          <p:spPr>
            <a:xfrm>
              <a:off x="10975976" y="6702205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/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CD1F65D0-1466-BEEE-FC4C-4967BA9BC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98279" y="6418113"/>
                  <a:ext cx="1495456" cy="523220"/>
                </a:xfrm>
                <a:prstGeom prst="rect">
                  <a:avLst/>
                </a:prstGeom>
                <a:blipFill>
                  <a:blip r:embed="rId1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34EBD60-DED1-F7CC-3997-694F722E2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alphaModFix/>
              <a:lum bright="-20000" contrast="40000"/>
            </a:blip>
            <a:stretch>
              <a:fillRect/>
            </a:stretch>
          </p:blipFill>
          <p:spPr>
            <a:xfrm>
              <a:off x="11006216" y="4289834"/>
              <a:ext cx="2743200" cy="1871663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4E7D93B-167E-0396-8204-EEEA791684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10655" y="5715000"/>
              <a:ext cx="583080" cy="734976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64358E0-A11C-818C-87AF-C1E85E0FED37}"/>
                </a:ext>
              </a:extLst>
            </p:cNvPr>
            <p:cNvSpPr/>
            <p:nvPr/>
          </p:nvSpPr>
          <p:spPr>
            <a:xfrm>
              <a:off x="4456111" y="8228349"/>
              <a:ext cx="2201910" cy="530915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Graph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Generator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7F6A603-C0EB-E2A2-E69E-C2128044D55E}"/>
                </a:ext>
              </a:extLst>
            </p:cNvPr>
            <p:cNvCxnSpPr>
              <a:cxnSpLocks/>
              <a:stCxn id="26" idx="2"/>
              <a:endCxn id="33" idx="3"/>
            </p:cNvCxnSpPr>
            <p:nvPr/>
          </p:nvCxnSpPr>
          <p:spPr>
            <a:xfrm rot="5400000">
              <a:off x="8725777" y="4873577"/>
              <a:ext cx="1552474" cy="568798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>
              <a:extLst>
                <a:ext uri="{FF2B5EF4-FFF2-40B4-BE49-F238E27FC236}">
                  <a16:creationId xmlns:a16="http://schemas.microsoft.com/office/drawing/2014/main" id="{D4037ABE-B879-061E-6740-D7CFCF8229DE}"/>
                </a:ext>
              </a:extLst>
            </p:cNvPr>
            <p:cNvCxnSpPr>
              <a:cxnSpLocks/>
              <a:stCxn id="33" idx="1"/>
              <a:endCxn id="20" idx="2"/>
            </p:cNvCxnSpPr>
            <p:nvPr/>
          </p:nvCxnSpPr>
          <p:spPr>
            <a:xfrm rot="10800000">
              <a:off x="3427063" y="6989681"/>
              <a:ext cx="1029049" cy="1504126"/>
            </a:xfrm>
            <a:prstGeom prst="bentConnector2">
              <a:avLst/>
            </a:prstGeom>
            <a:ln w="1905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44FC78E3-894E-0AC8-BFC1-4210E88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368801" y="4321697"/>
              <a:ext cx="2743200" cy="1871663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8A00C8-634E-147B-86D8-1232B365C48C}"/>
              </a:ext>
            </a:extLst>
          </p:cNvPr>
          <p:cNvGrpSpPr/>
          <p:nvPr/>
        </p:nvGrpSpPr>
        <p:grpSpPr>
          <a:xfrm>
            <a:off x="1963560" y="6130893"/>
            <a:ext cx="4694459" cy="2871589"/>
            <a:chOff x="1963560" y="6130893"/>
            <a:chExt cx="4694459" cy="2871589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788AE3D-AC52-F5B5-E504-7F5E4333CFE1}"/>
                </a:ext>
              </a:extLst>
            </p:cNvPr>
            <p:cNvCxnSpPr/>
            <p:nvPr/>
          </p:nvCxnSpPr>
          <p:spPr>
            <a:xfrm>
              <a:off x="1963560" y="6130893"/>
              <a:ext cx="1828800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DFB412-D6FC-D5ED-0498-E6A1C2DA2A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63560" y="6130893"/>
              <a:ext cx="1786966" cy="1153703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45527B8-6A06-1A87-7AF7-E340133661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46" y="8091736"/>
              <a:ext cx="2095173" cy="910746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3F8410D-A484-6D61-C686-592AD9AE8FD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844" y="8086331"/>
              <a:ext cx="2095175" cy="916151"/>
            </a:xfrm>
            <a:prstGeom prst="line">
              <a:avLst/>
            </a:prstGeom>
            <a:ln w="76200" cmpd="sng">
              <a:solidFill>
                <a:srgbClr val="FF2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017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Mixing-up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representations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given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value!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Step</a:t>
            </a:r>
            <a:r>
              <a:rPr lang="zh-CN" altLang="en-US" sz="4400" dirty="0"/>
              <a:t> </a:t>
            </a:r>
            <a:r>
              <a:rPr lang="en-US" altLang="zh-CN" sz="4400" dirty="0"/>
              <a:t>2:</a:t>
            </a:r>
            <a:r>
              <a:rPr lang="zh-CN" altLang="en-US" sz="4400" dirty="0"/>
              <a:t> </a:t>
            </a:r>
            <a:r>
              <a:rPr lang="en-US" altLang="zh-CN" sz="4400" dirty="0"/>
              <a:t>Label-Anchored</a:t>
            </a:r>
            <a:r>
              <a:rPr lang="zh-CN" altLang="en-US" sz="4400" dirty="0"/>
              <a:t> </a:t>
            </a:r>
            <a:r>
              <a:rPr lang="en-US" altLang="zh-CN" sz="4400" dirty="0"/>
              <a:t>Augmentation</a:t>
            </a:r>
            <a:r>
              <a:rPr lang="zh-CN" altLang="en-US" sz="4400" dirty="0"/>
              <a:t> </a:t>
            </a:r>
            <a:r>
              <a:rPr lang="en-US" altLang="zh-CN" sz="4400" dirty="0"/>
              <a:t>for</a:t>
            </a:r>
            <a:r>
              <a:rPr lang="zh-CN" altLang="en-US" sz="4400" dirty="0"/>
              <a:t> </a:t>
            </a:r>
            <a:r>
              <a:rPr lang="en-US" altLang="zh-CN" sz="4400" dirty="0"/>
              <a:t>Balancing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2C284A-284A-A001-AE19-F08337A64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963" y="5500926"/>
            <a:ext cx="4572000" cy="3119439"/>
          </a:xfrm>
          <a:prstGeom prst="rect">
            <a:avLst/>
          </a:prstGeom>
          <a:ln w="57150">
            <a:noFill/>
          </a:ln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1750DC5-BAB5-0A43-BD94-E43846AA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30019"/>
              </p:ext>
            </p:extLst>
          </p:nvPr>
        </p:nvGraphicFramePr>
        <p:xfrm>
          <a:off x="1492836" y="5793609"/>
          <a:ext cx="3655901" cy="2534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053">
                  <a:extLst>
                    <a:ext uri="{9D8B030D-6E8A-4147-A177-3AD203B41FA5}">
                      <a16:colId xmlns:a16="http://schemas.microsoft.com/office/drawing/2014/main" val="263357663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7035461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8991230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00582511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21084502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8967194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64301659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97544428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11241990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22701038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412911296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510733751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110598466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3440723618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073414442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642425610"/>
                    </a:ext>
                  </a:extLst>
                </a:gridCol>
                <a:gridCol w="215053">
                  <a:extLst>
                    <a:ext uri="{9D8B030D-6E8A-4147-A177-3AD203B41FA5}">
                      <a16:colId xmlns:a16="http://schemas.microsoft.com/office/drawing/2014/main" val="2495494803"/>
                    </a:ext>
                  </a:extLst>
                </a:gridCol>
              </a:tblGrid>
              <a:tr h="253407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432FF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0432FF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568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/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mean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({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sz="2800" b="1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})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5BCE7B8-7089-3C59-233B-8B6817978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6857" y="6920839"/>
                <a:ext cx="2885827" cy="954107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F6E29BF-1DB3-FD17-04CE-754DC3E9D2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812" y="4490645"/>
            <a:ext cx="274320" cy="3401568"/>
          </a:xfrm>
          <a:prstGeom prst="rect">
            <a:avLst/>
          </a:prstGeom>
          <a:ln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/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1,2,3,…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E0314D9-5B5B-0D66-9CFB-16094BDD0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400" y="8496816"/>
                <a:ext cx="1153308" cy="538609"/>
              </a:xfrm>
              <a:prstGeom prst="rect">
                <a:avLst/>
              </a:prstGeom>
              <a:blipFill>
                <a:blip r:embed="rId7"/>
                <a:stretch>
                  <a:fillRect l="-3261" r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/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…,</m:t>
                      </m:r>
                      <m:r>
                        <a:rPr lang="en-US" altLang="zh-CN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A7A4548-32C3-C9E1-544A-860EDC04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965" y="8495642"/>
                <a:ext cx="2608892" cy="5386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/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-</a:t>
                </a:r>
                <a:r>
                  <a:rPr lang="en-US" altLang="zh-CN" sz="2800" dirty="0" err="1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interval</a:t>
                </a:r>
                <a:endParaRPr lang="en-US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FE0FF3F-A1C8-AEFD-0AB4-8AEB7FC3DA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3461" y="4877952"/>
                <a:ext cx="3229099" cy="528350"/>
              </a:xfrm>
              <a:prstGeom prst="rect">
                <a:avLst/>
              </a:prstGeom>
              <a:blipFill>
                <a:blip r:embed="rId9"/>
                <a:stretch>
                  <a:fillRect l="-1176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1D662C-6CA2-308D-C90E-479BE70BBD18}"/>
              </a:ext>
            </a:extLst>
          </p:cNvPr>
          <p:cNvCxnSpPr>
            <a:cxnSpLocks/>
          </p:cNvCxnSpPr>
          <p:nvPr/>
        </p:nvCxnSpPr>
        <p:spPr>
          <a:xfrm flipV="1">
            <a:off x="4955699" y="4490645"/>
            <a:ext cx="871113" cy="1302964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2A04F98-B47C-5E86-927A-723745CC1DC9}"/>
              </a:ext>
            </a:extLst>
          </p:cNvPr>
          <p:cNvCxnSpPr>
            <a:cxnSpLocks/>
          </p:cNvCxnSpPr>
          <p:nvPr/>
        </p:nvCxnSpPr>
        <p:spPr>
          <a:xfrm flipV="1">
            <a:off x="4955699" y="7892213"/>
            <a:ext cx="871113" cy="43546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/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noFill/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given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value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:</a:t>
                </a: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1.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labeled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example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∈</m:t>
                                </m:r>
                                <m:r>
                                  <a:rPr lang="en-US" sz="28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2.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Get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GNN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3.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label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interval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4.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Constrain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the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sampling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processes:</a:t>
                </a: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𝒉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</m:oMath>
                </a14:m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ea typeface="Cambria Math" panose="02040503050406030204" pitchFamily="18" charset="0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𝒛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i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𝒉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i="1" dirty="0" err="1">
                    <a:solidFill>
                      <a:schemeClr val="bg2">
                        <a:lumMod val="1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s.t.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	</a:t>
                </a:r>
                <a:r>
                  <a:rPr lang="zh-CN" altLang="en-US" sz="2800" dirty="0">
                    <a:solidFill>
                      <a:srgbClr val="FF2600"/>
                    </a:solidFill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zh-CN" altLang="en-US" sz="2800" i="1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  <a:cs typeface="Helvetica Neue"/>
                          </a:rPr>
                          <m:t>𝑦</m:t>
                        </m:r>
                      </m:e>
                    </m:acc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Helvetica Neue"/>
                      </a:rPr>
                      <m:t>=</m:t>
                    </m:r>
                    <m:r>
                      <a:rPr lang="en-US" altLang="zh-CN" sz="28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+(1−</m:t>
                    </m:r>
                    <m:r>
                      <a:rPr lang="en-US" altLang="zh-CN" sz="280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𝜆</m:t>
                    </m:r>
                    <m:r>
                      <a:rPr lang="en-US" altLang="zh-CN" sz="2800" b="0" i="1" dirty="0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  <m:r>
                      <a:rPr lang="en-US" altLang="zh-CN" sz="2800" i="1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Helvetica Neue"/>
                      </a:rPr>
                      <m:t>∙</m:t>
                    </m:r>
                    <m:sSub>
                      <m:sSubPr>
                        <m:ctrlP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pPr marL="514350" indent="-514350">
                  <a:buAutoNum type="arabicPeriod"/>
                </a:pPr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5.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Augment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with</a:t>
                </a:r>
                <a:r>
                  <a:rPr lang="zh-CN" altLang="en-US" sz="2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acc>
                          <m:accPr>
                            <m:chr m:val="̃"/>
                            <m:ctrlPr>
                              <a:rPr lang="zh-CN" altLang="en-US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𝒉</m:t>
                            </m:r>
                          </m:e>
                        </m:acc>
                        <m:r>
                          <a:rPr lang="en-US" altLang="zh-CN" sz="2800" b="0" i="1" dirty="0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acc>
                          <m:accPr>
                            <m:chr m:val="̃"/>
                            <m:ctrlPr>
                              <a:rPr lang="zh-CN" alt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DFB623B-5F8B-F75A-26AC-A9CF9D3A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8708" y="2211584"/>
                <a:ext cx="6137329" cy="6351419"/>
              </a:xfrm>
              <a:prstGeom prst="rect">
                <a:avLst/>
              </a:prstGeom>
              <a:blipFill>
                <a:blip r:embed="rId10"/>
                <a:stretch>
                  <a:fillRect l="-2058" t="-994" r="-1029" b="-994"/>
                </a:stretch>
              </a:blipFill>
              <a:ln w="19050">
                <a:solidFill>
                  <a:schemeClr val="bg2">
                    <a:lumMod val="10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957E349E-FE4F-09F9-1332-EAFC7B8C0A09}"/>
              </a:ext>
            </a:extLst>
          </p:cNvPr>
          <p:cNvGrpSpPr/>
          <p:nvPr/>
        </p:nvGrpSpPr>
        <p:grpSpPr>
          <a:xfrm>
            <a:off x="1159475" y="2149898"/>
            <a:ext cx="6811966" cy="1944926"/>
            <a:chOff x="1159475" y="2149898"/>
            <a:chExt cx="6811966" cy="194492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BDF8919-DD01-133B-EE2C-72F44413D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alphaModFix/>
              <a:lum bright="-20000" contrast="40000"/>
            </a:blip>
            <a:stretch>
              <a:fillRect/>
            </a:stretch>
          </p:blipFill>
          <p:spPr>
            <a:xfrm>
              <a:off x="1159475" y="2223161"/>
              <a:ext cx="2743200" cy="187166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2051BC2-9A56-FF36-AEB1-9E536007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28241" y="2223161"/>
              <a:ext cx="2743200" cy="1871663"/>
            </a:xfrm>
            <a:prstGeom prst="rect">
              <a:avLst/>
            </a:prstGeom>
          </p:spPr>
        </p:pic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B0C2C3E7-D1CA-D4F5-7DE5-364397EE0DDD}"/>
                </a:ext>
              </a:extLst>
            </p:cNvPr>
            <p:cNvSpPr/>
            <p:nvPr/>
          </p:nvSpPr>
          <p:spPr>
            <a:xfrm>
              <a:off x="4295197" y="2893458"/>
              <a:ext cx="540522" cy="468609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FF2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656D37-3181-1FE6-90B9-CAD264C05B80}"/>
                </a:ext>
              </a:extLst>
            </p:cNvPr>
            <p:cNvCxnSpPr/>
            <p:nvPr/>
          </p:nvCxnSpPr>
          <p:spPr>
            <a:xfrm>
              <a:off x="3400298" y="2179791"/>
              <a:ext cx="0" cy="1795918"/>
            </a:xfrm>
            <a:prstGeom prst="line">
              <a:avLst/>
            </a:prstGeom>
            <a:ln w="38100" cmpd="sng">
              <a:solidFill>
                <a:srgbClr val="FF2600"/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/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chemeClr val="bg2">
                          <a:lumMod val="10000"/>
                        </a:schemeClr>
                      </a:solidFill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Given</a:t>
                  </a:r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zh-CN" altLang="en-US" sz="2800" i="1" smtClean="0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2600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𝑦</m:t>
                          </m:r>
                        </m:e>
                      </m:acc>
                    </m:oMath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0A5A723-4839-CB71-6E16-C7B0E19ABF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7241" y="2149898"/>
                  <a:ext cx="2048854" cy="523220"/>
                </a:xfrm>
                <a:prstGeom prst="rect">
                  <a:avLst/>
                </a:prstGeom>
                <a:blipFill>
                  <a:blip r:embed="rId13"/>
                  <a:stretch>
                    <a:fillRect l="-6173" t="-14286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539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/>
      <p:bldP spid="27" grpId="0"/>
      <p:bldP spid="29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Framework</a:t>
            </a:r>
            <a:r>
              <a:rPr lang="zh-CN" altLang="en-US" sz="4400" dirty="0"/>
              <a:t> </a:t>
            </a:r>
            <a:r>
              <a:rPr lang="en-US" altLang="zh-CN" sz="4400" dirty="0"/>
              <a:t>&amp;</a:t>
            </a:r>
            <a:r>
              <a:rPr lang="zh-CN" altLang="en-US" sz="4400" dirty="0"/>
              <a:t> </a:t>
            </a:r>
            <a:r>
              <a:rPr lang="en-US" altLang="zh-CN" sz="4400" dirty="0"/>
              <a:t>Optimization</a:t>
            </a:r>
            <a:endParaRPr lang="en-US" sz="4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03D6D84-7260-6E6C-DC33-01C2A1FD0565}"/>
              </a:ext>
            </a:extLst>
          </p:cNvPr>
          <p:cNvGrpSpPr/>
          <p:nvPr/>
        </p:nvGrpSpPr>
        <p:grpSpPr>
          <a:xfrm>
            <a:off x="818201" y="2213258"/>
            <a:ext cx="14559228" cy="3234468"/>
            <a:chOff x="818201" y="2213258"/>
            <a:chExt cx="14559228" cy="32344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9F460-9E24-51DB-C63C-08DDF403D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01" y="2294567"/>
              <a:ext cx="2010284" cy="1371600"/>
            </a:xfrm>
            <a:prstGeom prst="rect">
              <a:avLst/>
            </a:prstGeom>
          </p:spPr>
        </p:pic>
        <p:sp>
          <p:nvSpPr>
            <p:cNvPr id="5" name="Can 4">
              <a:extLst>
                <a:ext uri="{FF2B5EF4-FFF2-40B4-BE49-F238E27FC236}">
                  <a16:creationId xmlns:a16="http://schemas.microsoft.com/office/drawing/2014/main" id="{E02CBFE6-AC4D-5EB9-6373-5A305B247A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16258" y="4195197"/>
              <a:ext cx="1014169" cy="1097280"/>
            </a:xfrm>
            <a:prstGeom prst="can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BCD000-5059-8E5D-D06B-ADE71E372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47905" y="4058037"/>
              <a:ext cx="2010283" cy="1371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A83F614-FA8A-666E-7C05-F56ED9DE7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lum bright="-20000" contrast="40000"/>
            </a:blip>
            <a:stretch>
              <a:fillRect/>
            </a:stretch>
          </p:blipFill>
          <p:spPr>
            <a:xfrm>
              <a:off x="3547903" y="2294567"/>
              <a:ext cx="2010285" cy="1371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C21E709-31B5-CA5C-E1E8-449C8885F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37161" y="4058037"/>
              <a:ext cx="2010283" cy="13716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7185D3-1C31-5870-720A-8FE8A84CC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7160" y="2259274"/>
              <a:ext cx="2010283" cy="1371600"/>
            </a:xfrm>
            <a:prstGeom prst="rect">
              <a:avLst/>
            </a:prstGeom>
            <a:ln w="57150">
              <a:noFill/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4D2242-09A1-BF09-FF59-5A79B7A71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/>
              <a:lum bright="-20000" contrast="40000"/>
            </a:blip>
            <a:stretch>
              <a:fillRect/>
            </a:stretch>
          </p:blipFill>
          <p:spPr>
            <a:xfrm>
              <a:off x="8845781" y="2259274"/>
              <a:ext cx="2010283" cy="1371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BA9277C-043C-F53B-9522-3FF658276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451845" y="4076126"/>
              <a:ext cx="2010283" cy="1371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B67A5D-9F58-CD5D-4BF7-B26A233B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407161" y="2294567"/>
              <a:ext cx="2010283" cy="1371600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7DF61F-8D2B-8981-F1CE-0A9EB6107C56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00114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B6AAD7E-037B-2CCF-7B26-EC093D87F6CD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4743837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EA0CC43-F5EF-684E-5F7F-B12B013F2AD1}"/>
                </a:ext>
              </a:extLst>
            </p:cNvPr>
            <p:cNvCxnSpPr>
              <a:cxnSpLocks/>
            </p:cNvCxnSpPr>
            <p:nvPr/>
          </p:nvCxnSpPr>
          <p:spPr>
            <a:xfrm>
              <a:off x="2911613" y="3557153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A18ABA9-1489-06C2-2B63-6726BED2B882}"/>
                </a:ext>
              </a:extLst>
            </p:cNvPr>
            <p:cNvCxnSpPr>
              <a:cxnSpLocks/>
            </p:cNvCxnSpPr>
            <p:nvPr/>
          </p:nvCxnSpPr>
          <p:spPr>
            <a:xfrm>
              <a:off x="5594883" y="4804178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AC95708-659D-2ACB-57D8-C151BDED53F4}"/>
                </a:ext>
              </a:extLst>
            </p:cNvPr>
            <p:cNvCxnSpPr>
              <a:cxnSpLocks/>
            </p:cNvCxnSpPr>
            <p:nvPr/>
          </p:nvCxnSpPr>
          <p:spPr>
            <a:xfrm>
              <a:off x="5656113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>
              <a:extLst>
                <a:ext uri="{FF2B5EF4-FFF2-40B4-BE49-F238E27FC236}">
                  <a16:creationId xmlns:a16="http://schemas.microsoft.com/office/drawing/2014/main" id="{96257250-6657-248D-6BBE-D4D4C2F8C2D3}"/>
                </a:ext>
              </a:extLst>
            </p:cNvPr>
            <p:cNvCxnSpPr>
              <a:cxnSpLocks/>
              <a:stCxn id="2" idx="0"/>
              <a:endCxn id="12" idx="0"/>
            </p:cNvCxnSpPr>
            <p:nvPr/>
          </p:nvCxnSpPr>
          <p:spPr>
            <a:xfrm rot="5400000" flipH="1" flipV="1">
              <a:off x="4515176" y="-432558"/>
              <a:ext cx="35293" cy="5418959"/>
            </a:xfrm>
            <a:prstGeom prst="bentConnector3">
              <a:avLst>
                <a:gd name="adj1" fmla="val 133656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7AB1A0F-7A67-7A13-3BC4-C6F2EEEEBD44}"/>
                </a:ext>
              </a:extLst>
            </p:cNvPr>
            <p:cNvCxnSpPr>
              <a:cxnSpLocks/>
              <a:endCxn id="12" idx="2"/>
            </p:cNvCxnSpPr>
            <p:nvPr/>
          </p:nvCxnSpPr>
          <p:spPr>
            <a:xfrm flipV="1">
              <a:off x="7242302" y="3630874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B4013EC-2AA6-7A79-9BB7-D2F7A0252586}"/>
                </a:ext>
              </a:extLst>
            </p:cNvPr>
            <p:cNvCxnSpPr>
              <a:cxnSpLocks/>
            </p:cNvCxnSpPr>
            <p:nvPr/>
          </p:nvCxnSpPr>
          <p:spPr>
            <a:xfrm>
              <a:off x="8294684" y="2898222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02AE257F-018B-26F6-EAA2-9B08C34A65D6}"/>
                </a:ext>
              </a:extLst>
            </p:cNvPr>
            <p:cNvCxnSpPr>
              <a:cxnSpLocks/>
            </p:cNvCxnSpPr>
            <p:nvPr/>
          </p:nvCxnSpPr>
          <p:spPr>
            <a:xfrm>
              <a:off x="10887346" y="3350827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B53BD17-EA97-121C-8FC4-9550F9FA9EDC}"/>
                </a:ext>
              </a:extLst>
            </p:cNvPr>
            <p:cNvCxnSpPr>
              <a:cxnSpLocks/>
            </p:cNvCxnSpPr>
            <p:nvPr/>
          </p:nvCxnSpPr>
          <p:spPr>
            <a:xfrm>
              <a:off x="8325966" y="3427358"/>
              <a:ext cx="519815" cy="630679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D9658942-59EF-6E19-487E-79243A1D8F9F}"/>
                </a:ext>
              </a:extLst>
            </p:cNvPr>
            <p:cNvCxnSpPr>
              <a:cxnSpLocks/>
              <a:stCxn id="66" idx="0"/>
              <a:endCxn id="25" idx="0"/>
            </p:cNvCxnSpPr>
            <p:nvPr/>
          </p:nvCxnSpPr>
          <p:spPr>
            <a:xfrm rot="16200000" flipH="1">
              <a:off x="9996746" y="-120989"/>
              <a:ext cx="81309" cy="4749803"/>
            </a:xfrm>
            <a:prstGeom prst="bentConnector3">
              <a:avLst>
                <a:gd name="adj1" fmla="val -536740"/>
              </a:avLst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C697C5F-9E07-0ACD-6800-05CF630F04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42460" y="2213258"/>
              <a:ext cx="640080" cy="638948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17C2D5E-32D9-0010-92C3-97B0ED64F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6986" y="3612719"/>
              <a:ext cx="0" cy="556958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520E5C99-23D1-2849-32B0-9112BA71D950}"/>
                </a:ext>
              </a:extLst>
            </p:cNvPr>
            <p:cNvSpPr/>
            <p:nvPr/>
          </p:nvSpPr>
          <p:spPr>
            <a:xfrm>
              <a:off x="9219214" y="4005392"/>
              <a:ext cx="1216152" cy="121615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866BA35-493E-6C09-5D7B-8981DEA0D66E}"/>
                </a:ext>
              </a:extLst>
            </p:cNvPr>
            <p:cNvCxnSpPr>
              <a:cxnSpLocks/>
            </p:cNvCxnSpPr>
            <p:nvPr/>
          </p:nvCxnSpPr>
          <p:spPr>
            <a:xfrm>
              <a:off x="10812453" y="4773120"/>
              <a:ext cx="519815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/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4B82FCB1-1C0F-8C1D-B664-8BA835DAA0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6636" y="2632122"/>
                  <a:ext cx="1473412" cy="584775"/>
                </a:xfrm>
                <a:prstGeom prst="rect">
                  <a:avLst/>
                </a:prstGeom>
                <a:blipFill>
                  <a:blip r:embed="rId11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/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unlabel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96A39580-D4CA-DCE8-F08D-2EE41C24FA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9351" y="4511790"/>
                  <a:ext cx="1473412" cy="584775"/>
                </a:xfrm>
                <a:prstGeom prst="rect">
                  <a:avLst/>
                </a:prstGeom>
                <a:blipFill>
                  <a:blip r:embed="rId12"/>
                  <a:stretch>
                    <a:fillRect l="-5983" r="-1709"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/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0CC3AFAC-21E1-84C0-477D-A760232E5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0195" y="4511790"/>
                  <a:ext cx="1473412" cy="584775"/>
                </a:xfrm>
                <a:prstGeom prst="rect">
                  <a:avLst/>
                </a:prstGeom>
                <a:blipFill>
                  <a:blip r:embed="rId13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/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D8A31DF0-2576-E95C-5CA3-D750147870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1498" y="2606336"/>
                  <a:ext cx="2632772" cy="584775"/>
                </a:xfrm>
                <a:prstGeom prst="rect">
                  <a:avLst/>
                </a:prstGeom>
                <a:blipFill>
                  <a:blip r:embed="rId14"/>
                  <a:stretch>
                    <a:fillRect b="-191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/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imb</m:t>
                            </m:r>
                          </m:sub>
                        </m:s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45CBE12-82B2-E9FF-B8C1-5BDFA87E32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980" y="4500000"/>
                  <a:ext cx="2632772" cy="584775"/>
                </a:xfrm>
                <a:prstGeom prst="rect">
                  <a:avLst/>
                </a:prstGeom>
                <a:blipFill>
                  <a:blip r:embed="rId15"/>
                  <a:stretch>
                    <a:fillRect b="-85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/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1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E0049AD4-94B9-6649-E37B-A60FC7E30F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31770" y="4465302"/>
                  <a:ext cx="1361064" cy="631263"/>
                </a:xfrm>
                <a:prstGeom prst="rect">
                  <a:avLst/>
                </a:prstGeom>
                <a:blipFill>
                  <a:blip r:embed="rId16"/>
                  <a:stretch>
                    <a:fillRect b="-98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/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320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imb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𝒢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32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conf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200" dirty="0"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∪</m:t>
                            </m:r>
                            <m:r>
                              <a:rPr lang="en-US" altLang="zh-CN" sz="3200" b="1" smtClean="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>
                                <a:solidFill>
                                  <a:srgbClr val="FF26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FDC0E7F1-7685-9D0C-21BE-0BBDFD71EB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5683" y="2559848"/>
                  <a:ext cx="3971746" cy="631263"/>
                </a:xfrm>
                <a:prstGeom prst="rect">
                  <a:avLst/>
                </a:prstGeom>
                <a:blipFill>
                  <a:blip r:embed="rId17"/>
                  <a:stretch>
                    <a:fillRect t="-9804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16BD704C-2F17-6F55-30C1-7CC6C5F7970D}"/>
              </a:ext>
            </a:extLst>
          </p:cNvPr>
          <p:cNvGrpSpPr/>
          <p:nvPr/>
        </p:nvGrpSpPr>
        <p:grpSpPr>
          <a:xfrm>
            <a:off x="1316258" y="5715000"/>
            <a:ext cx="12334428" cy="3084285"/>
            <a:chOff x="1316258" y="5715000"/>
            <a:chExt cx="12334428" cy="308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/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GNN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8" name="Rounded Rectangle 87">
                  <a:extLst>
                    <a:ext uri="{FF2B5EF4-FFF2-40B4-BE49-F238E27FC236}">
                      <a16:creationId xmlns:a16="http://schemas.microsoft.com/office/drawing/2014/main" id="{D4A7931D-1663-3488-23B7-9B3807ABBA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4480" y="5928008"/>
                  <a:ext cx="1087530" cy="504458"/>
                </a:xfrm>
                <a:prstGeom prst="roundRect">
                  <a:avLst/>
                </a:prstGeom>
                <a:blipFill>
                  <a:blip r:embed="rId18"/>
                  <a:stretch>
                    <a:fillRect l="-6818" r="-5682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/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9" name="Rounded Rectangle 88">
                  <a:extLst>
                    <a:ext uri="{FF2B5EF4-FFF2-40B4-BE49-F238E27FC236}">
                      <a16:creationId xmlns:a16="http://schemas.microsoft.com/office/drawing/2014/main" id="{8CFDE24D-403E-1E0D-F6EC-D1F1B3668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5928008"/>
                  <a:ext cx="1087530" cy="504458"/>
                </a:xfrm>
                <a:prstGeom prst="roundRect">
                  <a:avLst/>
                </a:prstGeom>
                <a:blipFill>
                  <a:blip r:embed="rId19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/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2800" b="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𝒢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chemeClr val="bg2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imb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∪</m:t>
                          </m:r>
                          <m:r>
                            <a:rPr lang="en-US" sz="2800" i="1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solidFill>
                                <a:schemeClr val="bg2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conf</m:t>
                          </m:r>
                        </m:sub>
                      </m:sSub>
                    </m:oMath>
                  </a14:m>
                  <a:r>
                    <a:rPr lang="zh-CN" altLang="en-US" sz="2800" dirty="0">
                      <a:solidFill>
                        <a:schemeClr val="bg2">
                          <a:lumMod val="10000"/>
                        </a:schemeClr>
                      </a:solidFill>
                    </a:rPr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83CC5F49-8CA8-4DDC-B3E2-4091685C9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6457" y="5903841"/>
                  <a:ext cx="2849187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889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/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23423243-8CBD-5ECF-D846-B1B252A9B0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4261" y="5896146"/>
                  <a:ext cx="1495456" cy="53091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/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24279361-BB23-5AAD-5CE4-0C150598BB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5896145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36F92B7-3297-170E-E136-6E6E5424B908}"/>
                </a:ext>
              </a:extLst>
            </p:cNvPr>
            <p:cNvCxnSpPr>
              <a:cxnSpLocks/>
            </p:cNvCxnSpPr>
            <p:nvPr/>
          </p:nvCxnSpPr>
          <p:spPr>
            <a:xfrm>
              <a:off x="4521908" y="6165450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705536D-3B2A-7F5E-C0D0-4EDBD26917BA}"/>
                </a:ext>
              </a:extLst>
            </p:cNvPr>
            <p:cNvCxnSpPr>
              <a:cxnSpLocks/>
            </p:cNvCxnSpPr>
            <p:nvPr/>
          </p:nvCxnSpPr>
          <p:spPr>
            <a:xfrm>
              <a:off x="6556896" y="6161603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8E515B1-E48E-88DC-1ED4-704A42849D90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237C65-D176-AB62-715A-39FBAAE73522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6180237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/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80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aug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bg2">
                        <a:lumMod val="1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BCE0EF35-F842-E1C7-BA50-2196D8AC9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05326" y="6876388"/>
                  <a:ext cx="1768242" cy="563872"/>
                </a:xfrm>
                <a:prstGeom prst="rect">
                  <a:avLst/>
                </a:prstGeom>
                <a:blipFill>
                  <a:blip r:embed="rId23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/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MLP</a:t>
                  </a:r>
                  <a14:m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a14:m>
                  <a:r>
                    <a:rPr lang="en-US" altLang="zh-CN" sz="2000" dirty="0">
                      <a:solidFill>
                        <a:schemeClr val="bg2">
                          <a:lumMod val="10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(·)</a:t>
                  </a:r>
                  <a:endParaRPr lang="en-US" sz="2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98" name="Rounded Rectangle 97">
                  <a:extLst>
                    <a:ext uri="{FF2B5EF4-FFF2-40B4-BE49-F238E27FC236}">
                      <a16:creationId xmlns:a16="http://schemas.microsoft.com/office/drawing/2014/main" id="{A95F80FA-3207-1EBF-C1F0-7ACA8513EF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7903" y="6803563"/>
                  <a:ext cx="1087530" cy="504458"/>
                </a:xfrm>
                <a:prstGeom prst="roundRect">
                  <a:avLst/>
                </a:prstGeom>
                <a:blipFill>
                  <a:blip r:embed="rId24"/>
                  <a:stretch>
                    <a:fillRect l="-2299" r="-1149" b="-7143"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/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∈</m:t>
                        </m:r>
                        <m:r>
                          <a:rPr lang="en-US" altLang="zh-CN" sz="2800" i="1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60C5AC9B-2A02-0216-0477-B13771B8A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32268" y="6771700"/>
                  <a:ext cx="1495456" cy="530915"/>
                </a:xfrm>
                <a:prstGeom prst="rect">
                  <a:avLst/>
                </a:prstGeom>
                <a:blipFill>
                  <a:blip r:embed="rId22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8CFC90F-97BA-9519-00F6-593E7D5E98C2}"/>
                </a:ext>
              </a:extLst>
            </p:cNvPr>
            <p:cNvCxnSpPr>
              <a:cxnSpLocks/>
            </p:cNvCxnSpPr>
            <p:nvPr/>
          </p:nvCxnSpPr>
          <p:spPr>
            <a:xfrm>
              <a:off x="8567400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C1C80978-1095-AD11-5A49-FBE6B2963BFC}"/>
                </a:ext>
              </a:extLst>
            </p:cNvPr>
            <p:cNvCxnSpPr>
              <a:cxnSpLocks/>
            </p:cNvCxnSpPr>
            <p:nvPr/>
          </p:nvCxnSpPr>
          <p:spPr>
            <a:xfrm>
              <a:off x="10709965" y="7055792"/>
              <a:ext cx="6123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2368C9B-2F80-1DA0-DA82-34EBFE07F350}"/>
                </a:ext>
              </a:extLst>
            </p:cNvPr>
            <p:cNvSpPr/>
            <p:nvPr/>
          </p:nvSpPr>
          <p:spPr>
            <a:xfrm>
              <a:off x="1316258" y="5715000"/>
              <a:ext cx="12334428" cy="3084285"/>
            </a:xfrm>
            <a:prstGeom prst="rect">
              <a:avLst/>
            </a:prstGeom>
            <a:noFill/>
            <a:ln w="19050">
              <a:solidFill>
                <a:schemeClr val="bg2">
                  <a:lumMod val="10000"/>
                </a:schemeClr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/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ℒ</m:t>
                        </m:r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∪</m:t>
                                </m:r>
                                <m: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𝒢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conf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GNN</m:t>
                                </m:r>
                                <m: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𝐺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Helvetica Neue"/>
                          </a:rPr>
                          <m:t>+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400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𝐇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40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aug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</a:rPr>
                              <m:t> </m:t>
                            </m:r>
                            <m:r>
                              <m:rPr>
                                <m:brk m:alnAt="7"/>
                              </m:rP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zh-CN" sz="2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</m:ctrlPr>
                              </m:sSubPr>
                              <m:e>
                                <m:r>
                                  <a:rPr lang="en-US" sz="2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ℒ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zh-CN" sz="25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Helvetica Neue"/>
                                  </a:rPr>
                                  <m:t>MLP</m:t>
                                </m:r>
                              </m:sub>
                            </m:sSub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(</m:t>
                            </m:r>
                            <m:r>
                              <a:rPr lang="en-US" altLang="zh-CN" sz="2400" b="1" i="1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𝒉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,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𝑦</m:t>
                            </m:r>
                            <m:r>
                              <a:rPr lang="en-US" altLang="zh-CN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Helvetica Neue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500" dirty="0" err="1"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E858066F-7ECE-0DC7-F0D6-54EE69658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8590" y="7589931"/>
                  <a:ext cx="8206798" cy="1019510"/>
                </a:xfrm>
                <a:prstGeom prst="rect">
                  <a:avLst/>
                </a:prstGeom>
                <a:blipFill>
                  <a:blip r:embed="rId25"/>
                  <a:stretch>
                    <a:fillRect t="-135802" b="-1802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784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Imbalanced</a:t>
            </a:r>
            <a:r>
              <a:rPr lang="zh-CN" altLang="en-US" sz="4000" dirty="0"/>
              <a:t> </a:t>
            </a:r>
            <a:r>
              <a:rPr lang="en-US" altLang="zh-CN" sz="4000" dirty="0"/>
              <a:t>Graph</a:t>
            </a:r>
            <a:r>
              <a:rPr lang="zh-CN" altLang="en-US" sz="4000" dirty="0"/>
              <a:t> </a:t>
            </a:r>
            <a:r>
              <a:rPr lang="en-US" altLang="zh-CN" sz="4000" dirty="0"/>
              <a:t>Regression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2" name="Table 82">
            <a:extLst>
              <a:ext uri="{FF2B5EF4-FFF2-40B4-BE49-F238E27FC236}">
                <a16:creationId xmlns:a16="http://schemas.microsoft.com/office/drawing/2014/main" id="{82AA129C-D536-AFA3-A87F-96B61EB575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2922259"/>
              </p:ext>
            </p:extLst>
          </p:nvPr>
        </p:nvGraphicFramePr>
        <p:xfrm>
          <a:off x="286872" y="1636765"/>
          <a:ext cx="5789901" cy="3962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7951">
                  <a:extLst>
                    <a:ext uri="{9D8B030D-6E8A-4147-A177-3AD203B41FA5}">
                      <a16:colId xmlns:a16="http://schemas.microsoft.com/office/drawing/2014/main" val="3677785608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2459052491"/>
                    </a:ext>
                  </a:extLst>
                </a:gridCol>
                <a:gridCol w="1370336">
                  <a:extLst>
                    <a:ext uri="{9D8B030D-6E8A-4147-A177-3AD203B41FA5}">
                      <a16:colId xmlns:a16="http://schemas.microsoft.com/office/drawing/2014/main" val="4283755192"/>
                    </a:ext>
                  </a:extLst>
                </a:gridCol>
                <a:gridCol w="1291278">
                  <a:extLst>
                    <a:ext uri="{9D8B030D-6E8A-4147-A177-3AD203B41FA5}">
                      <a16:colId xmlns:a16="http://schemas.microsoft.com/office/drawing/2014/main" val="4033208821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algn="l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Graphs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#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Nodes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/</a:t>
                      </a:r>
                      <a:r>
                        <a:rPr lang="zh-CN" altLang="en-US" sz="2000" dirty="0"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196026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Graph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Mean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Max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743399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Molecule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7253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Lipo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4,200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27.0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22448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ESOL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1,128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952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FreeSolv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642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91736"/>
                  </a:ext>
                </a:extLst>
              </a:tr>
              <a:tr h="0">
                <a:tc gridSpan="4"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Polymer</a:t>
                      </a:r>
                      <a:r>
                        <a:rPr lang="zh-CN" altLang="en-US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Datasets: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7,174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36.7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166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161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3,651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26.9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102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7710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1,694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6490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595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37.3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103</a:t>
                      </a:r>
                      <a:endParaRPr lang="en-US" sz="2000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32769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122B4105-1876-DEDD-EE63-04EB14580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099" y="1636765"/>
            <a:ext cx="8787040" cy="71322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951F2F-5224-FD82-186D-46EAB3FD2224}"/>
              </a:ext>
            </a:extLst>
          </p:cNvPr>
          <p:cNvSpPr txBox="1"/>
          <p:nvPr/>
        </p:nvSpPr>
        <p:spPr>
          <a:xfrm>
            <a:off x="275666" y="5847391"/>
            <a:ext cx="6306433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Many-shot,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Medium-shot,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Evaluated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Absolute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(MAE).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better.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shots,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framework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achieve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smaller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errors,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specifically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few-shot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region?</a:t>
            </a:r>
          </a:p>
        </p:txBody>
      </p:sp>
    </p:spTree>
    <p:extLst>
      <p:ext uri="{BB962C8B-B14F-4D97-AF65-F5344CB8AC3E}">
        <p14:creationId xmlns:p14="http://schemas.microsoft.com/office/powerpoint/2010/main" val="3560416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Molecule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033382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Lipo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ESOL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FreeSolv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.695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1.154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.501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.689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.764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.614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.400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.820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1.122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.449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.551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.517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.668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.809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.737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1.114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.499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.421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.561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.475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.466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.776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.933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.830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.913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1.308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.487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.434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.626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.497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.396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.456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u="sng" dirty="0"/>
                        <a:t>.652</a:t>
                      </a:r>
                      <a:endParaRPr lang="en-US" sz="2400" u="sng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.642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.541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.570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/>
                        <a:t>1.202</a:t>
                      </a:r>
                      <a:endParaRPr lang="en-US" sz="24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.432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.515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.457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.370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.411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.604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.563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.535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.528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/>
                        <a:t>.777</a:t>
                      </a:r>
                      <a:endParaRPr lang="en-US" sz="2400" b="1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E88ED7B-B9C5-A2D2-7622-199BD578B556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lfax" panose="020B0304000000010002" pitchFamily="34" charset="0"/>
              </a:rPr>
              <a:t>Zhenqin</a:t>
            </a:r>
            <a:r>
              <a:rPr lang="en-US" sz="2000" dirty="0">
                <a:latin typeface="Colfax" panose="020B0304000000010002" pitchFamily="34" charset="0"/>
              </a:rPr>
              <a:t> Wu, Bharath </a:t>
            </a:r>
            <a:r>
              <a:rPr lang="en-US" sz="2000" dirty="0" err="1">
                <a:latin typeface="Colfax" panose="020B0304000000010002" pitchFamily="34" charset="0"/>
              </a:rPr>
              <a:t>Ramsundar</a:t>
            </a:r>
            <a:r>
              <a:rPr lang="en-US" sz="2000" dirty="0">
                <a:latin typeface="Colfax" panose="020B0304000000010002" pitchFamily="34" charset="0"/>
              </a:rPr>
              <a:t>, Evan N Feinberg, Joseph Gomes, Caleb </a:t>
            </a:r>
            <a:r>
              <a:rPr lang="en-US" sz="2000" dirty="0" err="1">
                <a:latin typeface="Colfax" panose="020B0304000000010002" pitchFamily="34" charset="0"/>
              </a:rPr>
              <a:t>Geniesse</a:t>
            </a:r>
            <a:r>
              <a:rPr lang="en-US" sz="2000" dirty="0">
                <a:latin typeface="Colfax" panose="020B0304000000010002" pitchFamily="34" charset="0"/>
              </a:rPr>
              <a:t>, Aneesh S </a:t>
            </a:r>
            <a:r>
              <a:rPr lang="en-US" sz="2000" dirty="0" err="1">
                <a:latin typeface="Colfax" panose="020B0304000000010002" pitchFamily="34" charset="0"/>
              </a:rPr>
              <a:t>Pappu</a:t>
            </a:r>
            <a:r>
              <a:rPr lang="en-US" sz="2000" dirty="0">
                <a:latin typeface="Colfax" panose="020B0304000000010002" pitchFamily="34" charset="0"/>
              </a:rPr>
              <a:t>, Karl </a:t>
            </a:r>
            <a:r>
              <a:rPr lang="en-US" sz="2000" dirty="0" err="1">
                <a:latin typeface="Colfax" panose="020B0304000000010002" pitchFamily="34" charset="0"/>
              </a:rPr>
              <a:t>Leswing</a:t>
            </a:r>
            <a:r>
              <a:rPr lang="en-US" sz="2000" dirty="0">
                <a:latin typeface="Colfax" panose="020B0304000000010002" pitchFamily="34" charset="0"/>
              </a:rPr>
              <a:t>, and Vijay Pande. 2018. </a:t>
            </a:r>
            <a:r>
              <a:rPr lang="en-US" sz="2000" b="1" dirty="0" err="1">
                <a:latin typeface="Colfax" panose="020B0304000000010002" pitchFamily="34" charset="0"/>
              </a:rPr>
              <a:t>MoleculeNet</a:t>
            </a:r>
            <a:r>
              <a:rPr lang="en-US" sz="2000" dirty="0">
                <a:latin typeface="Colfax" panose="020B0304000000010002" pitchFamily="34" charset="0"/>
              </a:rPr>
              <a:t>: a benchmark for molecular machine learning. Chemical science 9, 2 (2018), 513–530.</a:t>
            </a:r>
          </a:p>
        </p:txBody>
      </p:sp>
    </p:spTree>
    <p:extLst>
      <p:ext uri="{BB962C8B-B14F-4D97-AF65-F5344CB8AC3E}">
        <p14:creationId xmlns:p14="http://schemas.microsoft.com/office/powerpoint/2010/main" val="150617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Polymer</a:t>
            </a:r>
            <a:r>
              <a:rPr lang="zh-CN" altLang="en-US" sz="4000" dirty="0"/>
              <a:t> </a:t>
            </a:r>
            <a:r>
              <a:rPr lang="en-US" altLang="zh-CN" sz="4000" dirty="0"/>
              <a:t>Property</a:t>
            </a:r>
            <a:r>
              <a:rPr lang="zh-CN" altLang="en-US" sz="4000" dirty="0"/>
              <a:t> </a:t>
            </a:r>
            <a:r>
              <a:rPr lang="en-US" altLang="zh-CN" sz="4000" dirty="0"/>
              <a:t>Prediction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F1D8F7C1-B5E0-A9D7-AC2B-DC9D770BCD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39513"/>
              </p:ext>
            </p:extLst>
          </p:nvPr>
        </p:nvGraphicFramePr>
        <p:xfrm>
          <a:off x="288757" y="1670822"/>
          <a:ext cx="15734296" cy="63093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97768">
                  <a:extLst>
                    <a:ext uri="{9D8B030D-6E8A-4147-A177-3AD203B41FA5}">
                      <a16:colId xmlns:a16="http://schemas.microsoft.com/office/drawing/2014/main" val="401798364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408401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20136522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161307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909606928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06264640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34145512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67001305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23211474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3937997585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2638902733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504915064"/>
                    </a:ext>
                  </a:extLst>
                </a:gridCol>
                <a:gridCol w="1128044">
                  <a:extLst>
                    <a:ext uri="{9D8B030D-6E8A-4147-A177-3AD203B41FA5}">
                      <a16:colId xmlns:a16="http://schemas.microsoft.com/office/drawing/2014/main" val="1073013628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r>
                        <a:rPr lang="en-US" altLang="zh-CN" sz="2000" dirty="0"/>
                        <a:t>MAE</a:t>
                      </a:r>
                    </a:p>
                    <a:p>
                      <a:r>
                        <a:rPr lang="en-US" altLang="zh-CN" sz="2000" dirty="0"/>
                        <a:t>(Smaller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is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better)</a:t>
                      </a:r>
                      <a:endParaRPr lang="en-US" sz="20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MeltingTemp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 err="1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PolyDensity</a:t>
                      </a:r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000" b="1" baseline="-2500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en-US" altLang="zh-CN" sz="2000" b="1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</a:t>
                      </a:r>
                      <a:endParaRPr lang="en-US" sz="2000" b="1" dirty="0"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63305"/>
                  </a:ext>
                </a:extLst>
              </a:tr>
              <a:tr h="684689">
                <a:tc v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All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Many-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Med.-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Few-</a:t>
                      </a:r>
                    </a:p>
                    <a:p>
                      <a:pPr algn="ctr"/>
                      <a:r>
                        <a:rPr lang="en-US" altLang="zh-CN" sz="2000" dirty="0"/>
                        <a:t>shot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4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GIN</a:t>
                      </a:r>
                    </a:p>
                    <a:p>
                      <a:r>
                        <a:rPr lang="en-US" sz="2000" dirty="0"/>
                        <a:t>(Xu et al. 2019)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33.0                                                                                                                              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63.4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46.6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183.5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464.0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701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RankSim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(Gong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53.5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57.5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69.4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165.7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420.7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02547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BMSE</a:t>
                      </a:r>
                    </a:p>
                    <a:p>
                      <a:r>
                        <a:rPr lang="en-US" altLang="zh-CN" sz="2000" dirty="0"/>
                        <a:t>(Ren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2022)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42.1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35.8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34.1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61.8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59.1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48.2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75.9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190.4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26.4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27.0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454.3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535882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LDS</a:t>
                      </a:r>
                    </a:p>
                    <a:p>
                      <a:r>
                        <a:rPr lang="en-US" altLang="zh-CN" sz="2000" dirty="0"/>
                        <a:t>(Yang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2021)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34.5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53.2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47.0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71.3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180.0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6.6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11.8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456.3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750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000" dirty="0" err="1"/>
                        <a:t>InfoGraph</a:t>
                      </a:r>
                      <a:endParaRPr lang="en-US" altLang="zh-CN" sz="2000" dirty="0"/>
                    </a:p>
                    <a:p>
                      <a:r>
                        <a:rPr lang="en-US" altLang="zh-CN" sz="2000" dirty="0"/>
                        <a:t>(Sun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et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al.</a:t>
                      </a:r>
                      <a:r>
                        <a:rPr lang="zh-CN" altLang="en-US" sz="2000" dirty="0"/>
                        <a:t> </a:t>
                      </a:r>
                      <a:r>
                        <a:rPr lang="en-US" altLang="zh-CN" sz="2000" dirty="0"/>
                        <a:t>2020)</a:t>
                      </a:r>
                      <a:endParaRPr lang="en-US" sz="20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43.6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35.0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58.3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54.9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46.8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72.3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199.5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7.5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13.0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505.5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295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2000" dirty="0"/>
                        <a:t>GREA</a:t>
                      </a:r>
                    </a:p>
                    <a:p>
                      <a:r>
                        <a:rPr lang="en-US" sz="2000" dirty="0"/>
                        <a:t>(Liu et al. 2022)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41.2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33.3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32.7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55.3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60.4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49.0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48.1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u="none" dirty="0"/>
                        <a:t>80.7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182.5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9.0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14.4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458.8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7584705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altLang="zh-CN" sz="2000" b="1" dirty="0"/>
                    </a:p>
                    <a:p>
                      <a:r>
                        <a:rPr lang="en-US" altLang="zh-CN" sz="2000" b="1" dirty="0"/>
                        <a:t>SGIR</a:t>
                      </a:r>
                    </a:p>
                    <a:p>
                      <a:endParaRPr lang="en-US" altLang="zh-CN" sz="2000" b="1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38.9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31.7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31.5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51.4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53.0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45.4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42.5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68.6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150.9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3.8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12.2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400" b="1" dirty="0"/>
                        <a:t>382.8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5863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73E8C-73C8-2949-9122-55E63B18625B}"/>
              </a:ext>
            </a:extLst>
          </p:cNvPr>
          <p:cNvSpPr txBox="1"/>
          <p:nvPr/>
        </p:nvSpPr>
        <p:spPr>
          <a:xfrm>
            <a:off x="292165" y="8262466"/>
            <a:ext cx="157308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Colfax" panose="020B0304000000010002" pitchFamily="34" charset="0"/>
              </a:rPr>
              <a:t>G</a:t>
            </a:r>
            <a:r>
              <a:rPr lang="en-US" sz="2000" dirty="0">
                <a:latin typeface="Colfax" panose="020B0304000000010002" pitchFamily="34" charset="0"/>
              </a:rPr>
              <a:t>ang</a:t>
            </a:r>
            <a:r>
              <a:rPr lang="zh-CN" altLang="en-US" sz="2000" dirty="0"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latin typeface="Colfax" panose="020B0304000000010002" pitchFamily="34" charset="0"/>
              </a:rPr>
              <a:t>Liu</a:t>
            </a:r>
            <a:r>
              <a:rPr lang="en-US" sz="2000" dirty="0">
                <a:latin typeface="Colfax" panose="020B0304000000010002" pitchFamily="34" charset="0"/>
              </a:rPr>
              <a:t>, Tong Zhao, </a:t>
            </a:r>
            <a:r>
              <a:rPr lang="en-US" sz="2000" dirty="0" err="1">
                <a:latin typeface="Colfax" panose="020B0304000000010002" pitchFamily="34" charset="0"/>
              </a:rPr>
              <a:t>Jiaxin</a:t>
            </a:r>
            <a:r>
              <a:rPr lang="en-US" sz="2000" dirty="0">
                <a:latin typeface="Colfax" panose="020B0304000000010002" pitchFamily="34" charset="0"/>
              </a:rPr>
              <a:t> Xu, </a:t>
            </a:r>
            <a:r>
              <a:rPr lang="en-US" sz="2000" dirty="0" err="1">
                <a:latin typeface="Colfax" panose="020B0304000000010002" pitchFamily="34" charset="0"/>
              </a:rPr>
              <a:t>Tengfei</a:t>
            </a:r>
            <a:r>
              <a:rPr lang="en-US" sz="2000" dirty="0">
                <a:latin typeface="Colfax" panose="020B0304000000010002" pitchFamily="34" charset="0"/>
              </a:rPr>
              <a:t> Luo, and Meng Jiang. "Graph rationalization with environment-based augmentations." In Proceedings of the 28th ACM </a:t>
            </a:r>
            <a:r>
              <a:rPr lang="en-US" sz="2000" b="1" dirty="0">
                <a:latin typeface="Colfax" panose="020B0304000000010002" pitchFamily="34" charset="0"/>
              </a:rPr>
              <a:t>SIGKDD</a:t>
            </a:r>
            <a:r>
              <a:rPr lang="en-US" sz="2000" dirty="0">
                <a:latin typeface="Colfax" panose="020B0304000000010002" pitchFamily="34" charset="0"/>
              </a:rPr>
              <a:t> Conference on Knowledge Discovery and Data Mining, pp. 1069-1078. 2022.</a:t>
            </a:r>
          </a:p>
        </p:txBody>
      </p:sp>
    </p:spTree>
    <p:extLst>
      <p:ext uri="{BB962C8B-B14F-4D97-AF65-F5344CB8AC3E}">
        <p14:creationId xmlns:p14="http://schemas.microsoft.com/office/powerpoint/2010/main" val="18361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Experiments:</a:t>
            </a:r>
            <a:r>
              <a:rPr lang="zh-CN" altLang="en-US" sz="4000" dirty="0"/>
              <a:t> </a:t>
            </a:r>
            <a:r>
              <a:rPr lang="en-US" altLang="zh-CN" sz="4000" dirty="0"/>
              <a:t>Ablation Study</a:t>
            </a:r>
            <a:endParaRPr lang="en-US" sz="40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ctr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imb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𝒢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imb</m:t>
                                        </m:r>
                                      </m:sub>
                                    </m:sSub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𝒢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conf</m:t>
                                    </m:r>
                                  </m:sub>
                                </m:sSub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cs typeface="Times New Roman" panose="020206030504050203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∪</m:t>
                                    </m:r>
                                    <m:r>
                                      <a:rPr lang="en-US" altLang="zh-CN" sz="2400" b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𝐇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zh-CN" sz="240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aug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4">
                <a:extLst>
                  <a:ext uri="{FF2B5EF4-FFF2-40B4-BE49-F238E27FC236}">
                    <a16:creationId xmlns:a16="http://schemas.microsoft.com/office/drawing/2014/main" id="{F1D8F7C1-B5E0-A9D7-AC2B-DC9D770BCD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7885479"/>
                  </p:ext>
                </p:extLst>
              </p:nvPr>
            </p:nvGraphicFramePr>
            <p:xfrm>
              <a:off x="288757" y="1670822"/>
              <a:ext cx="15734296" cy="3047683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197768">
                      <a:extLst>
                        <a:ext uri="{9D8B030D-6E8A-4147-A177-3AD203B41FA5}">
                          <a16:colId xmlns:a16="http://schemas.microsoft.com/office/drawing/2014/main" val="401798364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408401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20136522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161307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909606928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06264640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34145512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67001305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23211474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3937997585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2638902733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504915064"/>
                        </a:ext>
                      </a:extLst>
                    </a:gridCol>
                    <a:gridCol w="1128044">
                      <a:extLst>
                        <a:ext uri="{9D8B030D-6E8A-4147-A177-3AD203B41FA5}">
                          <a16:colId xmlns:a16="http://schemas.microsoft.com/office/drawing/2014/main" val="1073013628"/>
                        </a:ext>
                      </a:extLst>
                    </a:gridCol>
                  </a:tblGrid>
                  <a:tr h="396240">
                    <a:tc rowSpan="2"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MAE</a:t>
                          </a:r>
                        </a:p>
                      </a:txBody>
                      <a:tcPr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Lipo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ESOL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gridSpan="4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 err="1"/>
                            <a:t>FreeSolv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91163305"/>
                      </a:ext>
                    </a:extLst>
                  </a:tr>
                  <a:tr h="396240">
                    <a:tc vMerge="1">
                      <a:txBody>
                        <a:bodyPr/>
                        <a:lstStyle/>
                        <a:p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All</a:t>
                          </a:r>
                          <a:endParaRPr 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Many-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Med.-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Few-</a:t>
                          </a: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351426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80556" r="-617919" b="-4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.600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.637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.525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2400" dirty="0"/>
                            <a:t>1.000</a:t>
                          </a:r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5170101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80556" r="-617919" b="-302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.415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.379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.425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.612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.568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.538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.520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.831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025479"/>
                      </a:ext>
                    </a:extLst>
                  </a:tr>
                  <a:tr h="4917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51282" r="-617919" b="-1794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.372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.549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.474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.450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.623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.593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.536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.542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dirty="0"/>
                            <a:t>.947</a:t>
                          </a:r>
                          <a:endParaRPr lang="en-US" sz="240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45358823"/>
                      </a:ext>
                    </a:extLst>
                  </a:tr>
                  <a:tr h="8490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62687" r="-617919" b="-44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.432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.357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.515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.457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.370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.411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5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.604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dirty="0"/>
                            <a:t>.563</a:t>
                          </a:r>
                          <a:endParaRPr lang="en-US" sz="2400" b="1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.535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0" dirty="0"/>
                            <a:t>.528</a:t>
                          </a:r>
                          <a:endParaRPr lang="en-US" sz="2400" b="0" dirty="0"/>
                        </a:p>
                      </a:txBody>
                      <a:tcPr anchor="ctr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altLang="zh-CN" sz="2400" b="1" u="none" dirty="0"/>
                            <a:t>.777</a:t>
                          </a:r>
                          <a:endParaRPr lang="en-US" sz="2400" b="1" u="none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57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3">
            <a:extLst>
              <a:ext uri="{FF2B5EF4-FFF2-40B4-BE49-F238E27FC236}">
                <a16:creationId xmlns:a16="http://schemas.microsoft.com/office/drawing/2014/main" id="{57D7E5A6-FC7F-87DE-ABF3-88AEB59E454D}"/>
              </a:ext>
            </a:extLst>
          </p:cNvPr>
          <p:cNvSpPr txBox="1">
            <a:spLocks/>
          </p:cNvSpPr>
          <p:nvPr/>
        </p:nvSpPr>
        <p:spPr bwMode="auto">
          <a:xfrm>
            <a:off x="812270" y="5138201"/>
            <a:ext cx="14631460" cy="618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 algn="ctr" defTabSz="724836" rtl="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999" b="1" kern="1200">
                <a:solidFill>
                  <a:schemeClr val="tx1"/>
                </a:solidFill>
                <a:latin typeface="Helvetica Neue"/>
                <a:ea typeface="ＭＳ Ｐゴシック" charset="0"/>
                <a:cs typeface="Helvetica Neue"/>
              </a:defRPr>
            </a:lvl1pPr>
            <a:lvl2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l" defTabSz="724836" rtl="0" fontAlgn="base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507911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1015826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523740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2031654" algn="l" defTabSz="724836" rtl="0" eaLnBrk="1" fontAlgn="base" hangingPunct="1">
              <a:spcBef>
                <a:spcPct val="0"/>
              </a:spcBef>
              <a:spcAft>
                <a:spcPct val="0"/>
              </a:spcAft>
              <a:defRPr sz="6999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sz="4000" dirty="0"/>
              <a:t>Take Away from this Work</a:t>
            </a:r>
            <a:endParaRPr lang="en-US" sz="4000" dirty="0"/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E585BEDA-8FB7-6E45-CAB6-14B0DB4D1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270" y="6047031"/>
            <a:ext cx="14771147" cy="2886774"/>
          </a:xfrm>
        </p:spPr>
        <p:txBody>
          <a:bodyPr/>
          <a:lstStyle/>
          <a:p>
            <a:pPr marL="514350" indent="-514350">
              <a:buFont typeface="Arial" charset="0"/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regression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performance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few-shot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regions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challenging.</a:t>
            </a:r>
          </a:p>
          <a:p>
            <a:pPr marL="514350" indent="-514350">
              <a:buFont typeface="Arial" charset="0"/>
              <a:buAutoNum type="arabicPeriod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alleviates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imbalance,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suffers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lack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confidence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minor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Again,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performed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Representation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vectors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04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6160490"/>
            <a:ext cx="8584935" cy="1724332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19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9F8EFC-46E3-2CE4-AC02-A71B86C43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" y="510525"/>
            <a:ext cx="7772400" cy="72619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95B6BC-E148-5B08-E02A-DF1BAA0F6971}"/>
              </a:ext>
            </a:extLst>
          </p:cNvPr>
          <p:cNvGrpSpPr/>
          <p:nvPr/>
        </p:nvGrpSpPr>
        <p:grpSpPr>
          <a:xfrm>
            <a:off x="1049197" y="4884580"/>
            <a:ext cx="2887918" cy="2887918"/>
            <a:chOff x="1049197" y="4884580"/>
            <a:chExt cx="2887918" cy="28879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7A3AF04-0888-ED3E-FECE-448CFEF3E8D7}"/>
                </a:ext>
              </a:extLst>
            </p:cNvPr>
            <p:cNvSpPr txBox="1"/>
            <p:nvPr/>
          </p:nvSpPr>
          <p:spPr>
            <a:xfrm>
              <a:off x="1572417" y="7249278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D678058-F772-00E3-228C-6852FC74A616}"/>
                </a:ext>
              </a:extLst>
            </p:cNvPr>
            <p:cNvSpPr txBox="1"/>
            <p:nvPr/>
          </p:nvSpPr>
          <p:spPr>
            <a:xfrm rot="16200000">
              <a:off x="128458" y="5805319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Selectivity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>
                  <a:lumMod val="60000"/>
                  <a:lumOff val="40000"/>
                </a:schemeClr>
              </a:solidFill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FF2600"/>
                </a:solidFill>
                <a:latin typeface="Colfax" panose="020B0304000000010002" pitchFamily="34" charset="0"/>
              </a:rPr>
              <a:t>1991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0432FF"/>
                </a:solidFill>
                <a:latin typeface="Colfax" panose="020B0304000000010002" pitchFamily="34" charset="0"/>
              </a:rPr>
              <a:t>2008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Robeson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upper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0954C-4494-CFAA-7E28-644736A171C8}"/>
              </a:ext>
            </a:extLst>
          </p:cNvPr>
          <p:cNvSpPr txBox="1"/>
          <p:nvPr/>
        </p:nvSpPr>
        <p:spPr>
          <a:xfrm>
            <a:off x="8626839" y="7856630"/>
            <a:ext cx="69620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Claisen thermally rearranged polymers. </a:t>
            </a:r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 e1501859.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A8846CC-02DB-3962-4A66-FB1E601368CC}"/>
              </a:ext>
            </a:extLst>
          </p:cNvPr>
          <p:cNvGrpSpPr/>
          <p:nvPr/>
        </p:nvGrpSpPr>
        <p:grpSpPr>
          <a:xfrm>
            <a:off x="3858357" y="1048559"/>
            <a:ext cx="4754598" cy="2429160"/>
            <a:chOff x="3858357" y="1048559"/>
            <a:chExt cx="4754598" cy="24291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DDAB81-D58E-2831-BB16-3226E026A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8357" y="1048559"/>
              <a:ext cx="3228064" cy="704088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8ACF108-2F63-2ECB-CC9D-BC69F89F09AB}"/>
                </a:ext>
              </a:extLst>
            </p:cNvPr>
            <p:cNvCxnSpPr>
              <a:cxnSpLocks/>
            </p:cNvCxnSpPr>
            <p:nvPr/>
          </p:nvCxnSpPr>
          <p:spPr>
            <a:xfrm>
              <a:off x="4961744" y="1753849"/>
              <a:ext cx="689548" cy="1573967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1208B4-766C-1C24-8E5D-DF2481DAF7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04160" y="3057995"/>
              <a:ext cx="359764" cy="419724"/>
            </a:xfrm>
            <a:prstGeom prst="line">
              <a:avLst/>
            </a:prstGeom>
            <a:ln w="28575" cmpd="sng">
              <a:solidFill>
                <a:srgbClr val="0432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D60B4B4-2FD4-D24C-2666-8BD55E28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49439" y="2323684"/>
              <a:ext cx="3163516" cy="704330"/>
            </a:xfrm>
            <a:prstGeom prst="rect">
              <a:avLst/>
            </a:prstGeom>
            <a:ln w="38100">
              <a:solidFill>
                <a:schemeClr val="bg2">
                  <a:lumMod val="1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3841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w Orleans city guide - Lonely Planet | Louisiana, USA, North America">
            <a:extLst>
              <a:ext uri="{FF2B5EF4-FFF2-40B4-BE49-F238E27FC236}">
                <a16:creationId xmlns:a16="http://schemas.microsoft.com/office/drawing/2014/main" id="{889F6706-91B3-F728-CE9D-44B3CA13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0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Data-Centric Learning from Unlabeled Graphs with Diffusion Model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altLang="zh-CN" sz="3200" dirty="0"/>
              <a:t>The</a:t>
            </a:r>
            <a:r>
              <a:rPr lang="zh-CN" altLang="en-US" sz="3200" dirty="0"/>
              <a:t> </a:t>
            </a:r>
            <a:r>
              <a:rPr lang="en-US" altLang="zh-CN" sz="3200" dirty="0"/>
              <a:t>2023</a:t>
            </a:r>
            <a:r>
              <a:rPr lang="zh-CN" altLang="en-US" sz="3200" dirty="0"/>
              <a:t> </a:t>
            </a:r>
            <a:r>
              <a:rPr lang="en-US" altLang="zh-CN" sz="3200" dirty="0"/>
              <a:t>Conference on Neural Information Processing Systems</a:t>
            </a:r>
            <a:endParaRPr lang="en-US" sz="32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altLang="zh-CN" sz="3200" dirty="0">
                <a:solidFill>
                  <a:schemeClr val="tx1"/>
                </a:solidFill>
              </a:rPr>
              <a:t>Eric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Inae</a:t>
            </a:r>
            <a:r>
              <a:rPr lang="en-US" altLang="zh-CN" sz="3200" dirty="0">
                <a:solidFill>
                  <a:schemeClr val="tx1"/>
                </a:solidFill>
              </a:rPr>
              <a:t>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Tong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Zhao,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Jiaxin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Xu,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 err="1">
                <a:solidFill>
                  <a:schemeClr val="tx1"/>
                </a:solidFill>
              </a:rPr>
              <a:t>Tengfei</a:t>
            </a:r>
            <a:r>
              <a:rPr lang="zh-CN" altLang="en-US" sz="3200" dirty="0">
                <a:solidFill>
                  <a:schemeClr val="tx1"/>
                </a:solidFill>
              </a:rPr>
              <a:t> </a:t>
            </a:r>
            <a:r>
              <a:rPr lang="en-US" altLang="zh-CN" sz="3200" dirty="0">
                <a:solidFill>
                  <a:schemeClr val="tx1"/>
                </a:solidFill>
              </a:rPr>
              <a:t>Luo</a:t>
            </a:r>
            <a:r>
              <a:rPr lang="en-US" sz="3200" dirty="0">
                <a:solidFill>
                  <a:schemeClr val="tx1"/>
                </a:solidFill>
              </a:rPr>
              <a:t>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291457" y="0"/>
            <a:ext cx="2968281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Orleans,</a:t>
            </a:r>
            <a:r>
              <a:rPr lang="zh-CN" altLang="en-US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0432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  <a:endParaRPr lang="en-US" b="1" dirty="0">
              <a:solidFill>
                <a:srgbClr val="0432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1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“knowledge”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many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unlabeled</a:t>
            </a:r>
            <a:r>
              <a:rPr lang="zh-CN" altLang="en-US" dirty="0">
                <a:solidFill>
                  <a:srgbClr val="FF2600"/>
                </a:solidFill>
              </a:rPr>
              <a:t> </a:t>
            </a:r>
            <a:r>
              <a:rPr lang="en-US" altLang="zh-CN" dirty="0">
                <a:solidFill>
                  <a:srgbClr val="FF2600"/>
                </a:solidFill>
              </a:rPr>
              <a:t>graphs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property/task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9246008" cy="5504516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property-labeled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predicted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selected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subset.</a:t>
            </a:r>
          </a:p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But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might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even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have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(i.e.,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actual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label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value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=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</a:rPr>
              <a:t>n/a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).</a:t>
            </a:r>
          </a:p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problem,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broadly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Assume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that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unlabeled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rgbClr val="C00000"/>
                </a:solidFill>
              </a:rPr>
              <a:t>graphs</a:t>
            </a:r>
            <a:r>
              <a:rPr lang="zh-CN" altLang="en-US" sz="3200" dirty="0">
                <a:solidFill>
                  <a:srgbClr val="C00000"/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were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collected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from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domains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.”</a:t>
            </a:r>
          </a:p>
          <a:p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Existing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parameters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”: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Transfer</a:t>
            </a:r>
            <a:r>
              <a:rPr lang="zh-CN" altLang="en-US"/>
              <a:t> </a:t>
            </a:r>
            <a:r>
              <a:rPr lang="en-US" altLang="zh-CN"/>
              <a:t>Learning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pic>
        <p:nvPicPr>
          <p:cNvPr id="2050" name="Picture 2" descr="Qmed+ Medical Device Suppliers">
            <a:extLst>
              <a:ext uri="{FF2B5EF4-FFF2-40B4-BE49-F238E27FC236}">
                <a16:creationId xmlns:a16="http://schemas.microsoft.com/office/drawing/2014/main" id="{AADF948E-F934-CB33-4E04-DA35296D6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476" y="2589233"/>
            <a:ext cx="5465091" cy="350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2E4001-DA7B-4B01-3487-97F917B85A26}"/>
              </a:ext>
            </a:extLst>
          </p:cNvPr>
          <p:cNvSpPr txBox="1"/>
          <p:nvPr/>
        </p:nvSpPr>
        <p:spPr>
          <a:xfrm>
            <a:off x="10270475" y="6208295"/>
            <a:ext cx="54650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(Image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from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Qmed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+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Medical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Device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Supplies)</a:t>
            </a:r>
            <a:endParaRPr lang="en-US" sz="20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i.e.,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4655" y="2250215"/>
            <a:ext cx="10609179" cy="6731953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 from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 tasks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 could </a:t>
            </a:r>
            <a:r>
              <a:rPr lang="en-US" altLang="zh-CN" sz="2800" i="1" dirty="0">
                <a:solidFill>
                  <a:srgbClr val="FF2600"/>
                </a:solidFill>
              </a:rPr>
              <a:t>not be aligned or even conflicting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with 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predictions.</a:t>
            </a: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endParaRPr lang="en-US" altLang="zh-CN" sz="2800" b="1" dirty="0">
              <a:solidFill>
                <a:schemeClr val="bg2">
                  <a:lumMod val="10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 initialization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could </a:t>
            </a:r>
            <a:r>
              <a:rPr lang="en-US" altLang="zh-CN" sz="2800" i="1" dirty="0">
                <a:solidFill>
                  <a:srgbClr val="FF2600"/>
                </a:solidFill>
              </a:rPr>
              <a:t>hardly interpret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how unlabeled graphs were able to improve the prediction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Parameter-Centric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586134-A867-08CB-B6A2-D489985FD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6" y="2124169"/>
            <a:ext cx="4817327" cy="68580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58F30B3F-4AE5-F9B6-F827-33D96889EC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068924"/>
              </p:ext>
            </p:extLst>
          </p:nvPr>
        </p:nvGraphicFramePr>
        <p:xfrm>
          <a:off x="6027955" y="3370701"/>
          <a:ext cx="8919880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338286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Context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(Reconstruction)</a:t>
                      </a:r>
                      <a:endParaRPr lang="en-US" sz="20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Prevalent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structure</a:t>
                      </a:r>
                    </a:p>
                    <a:p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</a:t>
                      </a:r>
                      <a:r>
                        <a:rPr lang="en-US" altLang="zh-CN" sz="2000" dirty="0" err="1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Maziarka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2020;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Zhang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2021)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338286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Non-aromatic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rings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~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</a:t>
                      </a:r>
                      <a:r>
                        <a:rPr lang="en-US" altLang="zh-CN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r>
                        <a:rPr lang="zh-CN" altLang="en-US" sz="2400" baseline="-25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Permeability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(Liu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2022)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8ED8A79-3D6B-45EC-3CE0-492336E16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7457966"/>
              </p:ext>
            </p:extLst>
          </p:nvPr>
        </p:nvGraphicFramePr>
        <p:xfrm>
          <a:off x="6027955" y="5079931"/>
          <a:ext cx="8919880" cy="1645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9942">
                  <a:extLst>
                    <a:ext uri="{9D8B030D-6E8A-4147-A177-3AD203B41FA5}">
                      <a16:colId xmlns:a16="http://schemas.microsoft.com/office/drawing/2014/main" val="1467524850"/>
                    </a:ext>
                  </a:extLst>
                </a:gridCol>
                <a:gridCol w="5309938">
                  <a:extLst>
                    <a:ext uri="{9D8B030D-6E8A-4147-A177-3AD203B41FA5}">
                      <a16:colId xmlns:a16="http://schemas.microsoft.com/office/drawing/2014/main" val="810732646"/>
                    </a:ext>
                  </a:extLst>
                </a:gridCol>
              </a:tblGrid>
              <a:tr h="202972">
                <a:tc>
                  <a:txBody>
                    <a:bodyPr/>
                    <a:lstStyle/>
                    <a:p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Contrastive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learning</a:t>
                      </a:r>
                      <a:r>
                        <a:rPr lang="zh-CN" altLang="en-US" sz="2400" i="1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  <a:endParaRPr lang="en-US" sz="240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(Original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Perturbed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graph)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3417071"/>
                  </a:ext>
                </a:extLst>
              </a:tr>
              <a:tr h="690103"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prediction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task: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(No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universal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perturbations)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Bioisosteric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replacement: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Maintain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biological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properties</a:t>
                      </a:r>
                    </a:p>
                    <a:p>
                      <a:pPr marL="342900" marR="0" lvl="0" indent="-3429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Reduce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toxicity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(Brown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et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al.</a:t>
                      </a: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  <a:latin typeface="Colfax" panose="020B0304000000010002" pitchFamily="34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2014)</a:t>
                      </a:r>
                      <a:endParaRPr lang="en-US" sz="2000" dirty="0">
                        <a:solidFill>
                          <a:schemeClr val="tx1"/>
                        </a:solidFill>
                        <a:latin typeface="Colfax" panose="020B0304000000010002" pitchFamily="34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907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86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6187" y="427044"/>
            <a:ext cx="5328495" cy="512064"/>
          </a:xfrm>
        </p:spPr>
        <p:txBody>
          <a:bodyPr/>
          <a:lstStyle/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-Centric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endParaRPr lang="en-US" sz="2800" dirty="0">
              <a:solidFill>
                <a:srgbClr val="FF26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pic>
        <p:nvPicPr>
          <p:cNvPr id="2051" name="Picture 2050">
            <a:extLst>
              <a:ext uri="{FF2B5EF4-FFF2-40B4-BE49-F238E27FC236}">
                <a16:creationId xmlns:a16="http://schemas.microsoft.com/office/drawing/2014/main" id="{8A380F95-E882-D0E5-7726-97CF91E762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64434" y="1572968"/>
            <a:ext cx="4572000" cy="650875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73" name="Group 2072">
            <a:extLst>
              <a:ext uri="{FF2B5EF4-FFF2-40B4-BE49-F238E27FC236}">
                <a16:creationId xmlns:a16="http://schemas.microsoft.com/office/drawing/2014/main" id="{40C2069C-A5B0-F822-81C7-E85705D23756}"/>
              </a:ext>
            </a:extLst>
          </p:cNvPr>
          <p:cNvGrpSpPr/>
          <p:nvPr/>
        </p:nvGrpSpPr>
        <p:grpSpPr>
          <a:xfrm>
            <a:off x="5036434" y="171012"/>
            <a:ext cx="10230926" cy="8811157"/>
            <a:chOff x="5036434" y="171012"/>
            <a:chExt cx="10230926" cy="8811157"/>
          </a:xfrm>
        </p:grpSpPr>
        <p:pic>
          <p:nvPicPr>
            <p:cNvPr id="2053" name="Picture 2052">
              <a:extLst>
                <a:ext uri="{FF2B5EF4-FFF2-40B4-BE49-F238E27FC236}">
                  <a16:creationId xmlns:a16="http://schemas.microsoft.com/office/drawing/2014/main" id="{437FCAF5-C772-8C48-8192-113059A797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28408" y="939108"/>
              <a:ext cx="5462496" cy="7776471"/>
            </a:xfrm>
            <a:prstGeom prst="rect">
              <a:avLst/>
            </a:prstGeom>
            <a:ln>
              <a:noFill/>
            </a:ln>
          </p:spPr>
        </p:pic>
        <p:sp>
          <p:nvSpPr>
            <p:cNvPr id="2055" name="Text Placeholder 1">
              <a:extLst>
                <a:ext uri="{FF2B5EF4-FFF2-40B4-BE49-F238E27FC236}">
                  <a16:creationId xmlns:a16="http://schemas.microsoft.com/office/drawing/2014/main" id="{8420DB7C-8FE7-2F69-3E77-322873FD662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851953" y="171012"/>
              <a:ext cx="6415407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3600" b="1" dirty="0">
                  <a:solidFill>
                    <a:srgbClr val="FF2600"/>
                  </a:solidFill>
                </a:rPr>
                <a:t>Data</a:t>
              </a:r>
              <a:r>
                <a:rPr lang="en-US" altLang="zh-CN" sz="3600" dirty="0">
                  <a:solidFill>
                    <a:srgbClr val="FF2600"/>
                  </a:solidFill>
                </a:rPr>
                <a:t>-Centric</a:t>
              </a:r>
              <a:r>
                <a:rPr lang="zh-CN" altLang="en-US" sz="3600" dirty="0">
                  <a:solidFill>
                    <a:srgbClr val="FF2600"/>
                  </a:solidFill>
                </a:rPr>
                <a:t> </a:t>
              </a:r>
              <a:r>
                <a:rPr lang="en-US" altLang="zh-CN" sz="3600" dirty="0">
                  <a:solidFill>
                    <a:srgbClr val="FF2600"/>
                  </a:solidFill>
                </a:rPr>
                <a:t>Transfer</a:t>
              </a:r>
              <a:endParaRPr lang="en-US" sz="3600" dirty="0">
                <a:solidFill>
                  <a:srgbClr val="FF2600"/>
                </a:solidFill>
              </a:endParaRPr>
            </a:p>
          </p:txBody>
        </p:sp>
        <p:sp>
          <p:nvSpPr>
            <p:cNvPr id="2058" name="Rounded Rectangle 2057">
              <a:extLst>
                <a:ext uri="{FF2B5EF4-FFF2-40B4-BE49-F238E27FC236}">
                  <a16:creationId xmlns:a16="http://schemas.microsoft.com/office/drawing/2014/main" id="{8B609161-E20F-7C37-EFDB-C102A420D7E4}"/>
                </a:ext>
              </a:extLst>
            </p:cNvPr>
            <p:cNvSpPr/>
            <p:nvPr/>
          </p:nvSpPr>
          <p:spPr>
            <a:xfrm>
              <a:off x="8982175" y="805812"/>
              <a:ext cx="6154961" cy="8176357"/>
            </a:xfrm>
            <a:prstGeom prst="roundRect">
              <a:avLst>
                <a:gd name="adj" fmla="val 4985"/>
              </a:avLst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060" name="Straight Connector 2059">
              <a:extLst>
                <a:ext uri="{FF2B5EF4-FFF2-40B4-BE49-F238E27FC236}">
                  <a16:creationId xmlns:a16="http://schemas.microsoft.com/office/drawing/2014/main" id="{507EFD93-40A8-CDDF-2A67-39ADDA5F80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6434" y="805812"/>
              <a:ext cx="4143425" cy="767156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1" name="Straight Connector 2060">
              <a:extLst>
                <a:ext uri="{FF2B5EF4-FFF2-40B4-BE49-F238E27FC236}">
                  <a16:creationId xmlns:a16="http://schemas.microsoft.com/office/drawing/2014/main" id="{C1FE22B0-872D-684C-AB65-BF201684DCE7}"/>
                </a:ext>
              </a:extLst>
            </p:cNvPr>
            <p:cNvCxnSpPr>
              <a:cxnSpLocks/>
            </p:cNvCxnSpPr>
            <p:nvPr/>
          </p:nvCxnSpPr>
          <p:spPr>
            <a:xfrm>
              <a:off x="5036434" y="8081718"/>
              <a:ext cx="4291974" cy="900451"/>
            </a:xfrm>
            <a:prstGeom prst="line">
              <a:avLst/>
            </a:prstGeom>
            <a:ln w="127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B66F2682-E8FF-FEED-3B17-805D7EC1A3F7}"/>
                </a:ext>
              </a:extLst>
            </p:cNvPr>
            <p:cNvSpPr/>
            <p:nvPr/>
          </p:nvSpPr>
          <p:spPr>
            <a:xfrm>
              <a:off x="5376635" y="1182528"/>
              <a:ext cx="3308500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Adapt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unlabeled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to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target</a:t>
              </a:r>
              <a:r>
                <a:rPr lang="zh-CN" altLang="en-US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1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tasks</a:t>
              </a:r>
              <a:endParaRPr lang="en-US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A78093C4-CED9-98E1-3B10-37A8871C2FD1}"/>
                </a:ext>
              </a:extLst>
            </p:cNvPr>
            <p:cNvSpPr/>
            <p:nvPr/>
          </p:nvSpPr>
          <p:spPr>
            <a:xfrm>
              <a:off x="5259215" y="3644627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Interpret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transferred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knowledge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with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observable</a:t>
              </a:r>
              <a:r>
                <a:rPr lang="zh-CN" altLang="en-US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2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data</a:t>
              </a:r>
              <a:endParaRPr lang="en-US" sz="3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4306B6C5-662A-9C76-9C5E-4064C4543B09}"/>
                </a:ext>
              </a:extLst>
            </p:cNvPr>
            <p:cNvSpPr/>
            <p:nvPr/>
          </p:nvSpPr>
          <p:spPr>
            <a:xfrm>
              <a:off x="5238743" y="6106726"/>
              <a:ext cx="3487337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Expert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can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evaluate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and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control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the</a:t>
              </a:r>
              <a:r>
                <a:rPr lang="zh-CN" altLang="en-US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 </a:t>
              </a:r>
              <a:r>
                <a:rPr lang="en-US" altLang="zh-CN" sz="3600" dirty="0">
                  <a:ln w="0"/>
                  <a:solidFill>
                    <a:schemeClr val="accent5">
                      <a:lumMod val="75000"/>
                    </a:schemeClr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 Neue"/>
                  <a:cs typeface="Helvetica Neue"/>
                </a:rPr>
                <a:t>transfer</a:t>
              </a:r>
              <a:endParaRPr lang="en-US" sz="36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829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Based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Probabilistic 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–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Generative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38DBDFC-F5FE-EE73-08BA-4DBC77C84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14105" y="2318175"/>
            <a:ext cx="12801600" cy="589967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1F31FA6-B0B4-9940-9B47-E6B321700686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D7E984-E0B0-14E2-EB9F-3F5569907E5C}"/>
              </a:ext>
            </a:extLst>
          </p:cNvPr>
          <p:cNvSpPr txBox="1"/>
          <p:nvPr/>
        </p:nvSpPr>
        <p:spPr>
          <a:xfrm>
            <a:off x="2314105" y="4859751"/>
            <a:ext cx="344244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Denoising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845F76-34ED-DFB0-978E-1899E82E363D}"/>
              </a:ext>
            </a:extLst>
          </p:cNvPr>
          <p:cNvSpPr txBox="1"/>
          <p:nvPr/>
        </p:nvSpPr>
        <p:spPr>
          <a:xfrm>
            <a:off x="1647728" y="2125636"/>
            <a:ext cx="4775199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Diffusion</a:t>
            </a:r>
            <a:r>
              <a:rPr lang="zh-CN" altLang="en-US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dirty="0">
                <a:solidFill>
                  <a:srgbClr val="FF2600"/>
                </a:solidFill>
                <a:latin typeface="Colfax" panose="020B0304000000010002" pitchFamily="34" charset="0"/>
              </a:rPr>
              <a:t>process</a:t>
            </a:r>
            <a:endParaRPr lang="en-US" dirty="0">
              <a:solidFill>
                <a:srgbClr val="FF2600"/>
              </a:solidFill>
              <a:latin typeface="Colfax" panose="020B0304000000010002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69454D7-A5EB-AFF3-E400-B42B7B4AEAEF}"/>
              </a:ext>
            </a:extLst>
          </p:cNvPr>
          <p:cNvGrpSpPr/>
          <p:nvPr/>
        </p:nvGrpSpPr>
        <p:grpSpPr>
          <a:xfrm>
            <a:off x="340659" y="5553696"/>
            <a:ext cx="10736446" cy="3095453"/>
            <a:chOff x="340659" y="5553696"/>
            <a:chExt cx="10736446" cy="30954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/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3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cs typeface="Helvetica Neue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3600" i="0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min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</m:lim>
                            </m:limLow>
                          </m:fName>
                          <m:e>
                            <m:func>
                              <m:funcPr>
                                <m:ctrlPr>
                                  <a:rPr lang="en-US" sz="360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600" i="0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max</m:t>
                                    </m:r>
                                  </m:e>
                                  <m:lim>
                                    <m:sSub>
                                      <m:sSubPr>
                                        <m:ctrlPr>
                                          <a:rPr lang="en-US" sz="360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lim>
                                </m:limLow>
                              </m:fName>
                              <m:e>
                                <m:sSub>
                                  <m:sSubPr>
                                    <m:ctrlP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Helvetica Neue"/>
                                      </a:rPr>
                                      <m:t>𝔼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1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𝐺</m:t>
                                        </m:r>
                                      </m:e>
                                      <m:sup>
                                        <m:r>
                                          <a:rPr lang="en-US" altLang="zh-CN" sz="3600" b="0" i="1" smtClean="0">
                                            <a:solidFill>
                                              <a:schemeClr val="bg2">
                                                <a:lumMod val="1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cs typeface="Helvetica Neue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;</m:t>
                                    </m:r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</m:d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𝐺</m:t>
                                    </m:r>
                                  </m:e>
                                  <m:sup>
                                    <m:r>
                                      <a:rPr lang="en-US" altLang="zh-CN" sz="3600" b="0" i="1" smtClean="0">
                                        <a:solidFill>
                                          <a:schemeClr val="bg2">
                                            <a:lumMod val="1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cs typeface="Helvetica Neue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;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𝑦</m:t>
                                </m:r>
                                <m:r>
                                  <a:rPr lang="en-US" altLang="zh-CN" sz="3600" b="0" i="1" smtClean="0">
                                    <a:solidFill>
                                      <a:schemeClr val="bg2">
                                        <a:lumMod val="1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cs typeface="Helvetica Neue"/>
                                  </a:rPr>
                                  <m:t>)]</m:t>
                                </m:r>
                              </m:e>
                            </m:func>
                          </m:e>
                        </m:func>
                      </m:oMath>
                    </m:oMathPara>
                  </a14:m>
                  <a:endParaRPr lang="en-US" sz="3600" dirty="0" err="1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948B17F-F3B8-FC0D-5758-8ADA4F9D3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0295" y="6708984"/>
                  <a:ext cx="6875407" cy="790473"/>
                </a:xfrm>
                <a:prstGeom prst="rect">
                  <a:avLst/>
                </a:prstGeom>
                <a:blipFill>
                  <a:blip r:embed="rId3"/>
                  <a:stretch>
                    <a:fillRect l="-921" r="-165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/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augmented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′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 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sufficiently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preserves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label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original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graph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𝑦</m:t>
                      </m:r>
                    </m:oMath>
                  </a14:m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D5D3E65-A30A-93E0-67D2-1763D373D7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59" y="5553696"/>
                  <a:ext cx="9144000" cy="907941"/>
                </a:xfrm>
                <a:prstGeom prst="rect">
                  <a:avLst/>
                </a:prstGeom>
                <a:blipFill>
                  <a:blip r:embed="rId4"/>
                  <a:stretch>
                    <a:fillRect l="-1110" t="-6944" b="-13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/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for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Data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Augmentation:</a:t>
                  </a:r>
                  <a:r>
                    <a:rPr lang="zh-CN" altLang="en-US" sz="2500" b="1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The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sufficiency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minimal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and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only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if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d>
                        <m:dPr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</m:ctrlPr>
                            </m:sSupPr>
                            <m:e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altLang="zh-CN" sz="25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cs typeface="Helvetica Neue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;</m:t>
                          </m:r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d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Helvetica Neue"/>
                        </a:rPr>
                        <m:t>≤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</m:t>
                      </m:r>
                      <m:acc>
                        <m:accPr>
                          <m:chr m:val="̅"/>
                          <m:ctrlP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;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𝐺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)</m:t>
                      </m:r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CN" altLang="en-US" sz="2500" i="1" dirty="0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∀</m:t>
                      </m:r>
                      <m:acc>
                        <m:accPr>
                          <m:chr m:val="̅"/>
                          <m:ctrlP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</m:ctrlPr>
                        </m:accPr>
                        <m:e>
                          <m:r>
                            <a:rPr lang="en-US" altLang="zh-CN" sz="25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cs typeface="Helvetica Neue"/>
                            </a:rPr>
                            <m:t>𝐺</m:t>
                          </m:r>
                        </m:e>
                      </m:acc>
                    </m:oMath>
                  </a14:m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,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where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500" i="1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𝐼</m:t>
                      </m:r>
                      <m:r>
                        <a:rPr lang="en-US" altLang="zh-CN" sz="25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cs typeface="Helvetica Neue"/>
                        </a:rPr>
                        <m:t>(;)</m:t>
                      </m:r>
                    </m:oMath>
                  </a14:m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is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mutual</a:t>
                  </a:r>
                  <a:r>
                    <a:rPr lang="zh-CN" altLang="en-US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 </a:t>
                  </a:r>
                  <a:r>
                    <a:rPr lang="en-US" altLang="zh-CN" sz="2500" dirty="0">
                      <a:solidFill>
                        <a:srgbClr val="0432FF"/>
                      </a:solidFill>
                      <a:latin typeface="Helvetica Neue"/>
                      <a:cs typeface="Helvetica Neue"/>
                    </a:rPr>
                    <a:t>information.</a:t>
                  </a:r>
                  <a:endParaRPr lang="en-US" sz="2500" dirty="0">
                    <a:solidFill>
                      <a:srgbClr val="0432FF"/>
                    </a:solidFill>
                    <a:latin typeface="Helvetica Neue"/>
                    <a:cs typeface="Helvetica Neue"/>
                  </a:endParaRPr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EB671BED-CB47-FC90-8DE9-EB7DF14C4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999" y="7786541"/>
                  <a:ext cx="10641106" cy="862608"/>
                </a:xfrm>
                <a:prstGeom prst="rect">
                  <a:avLst/>
                </a:prstGeom>
                <a:blipFill>
                  <a:blip r:embed="rId5"/>
                  <a:stretch>
                    <a:fillRect l="-954" t="-4286" b="-1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918A4DE-18E8-7F5E-2085-1D0AFCC33BD2}"/>
                </a:ext>
              </a:extLst>
            </p:cNvPr>
            <p:cNvCxnSpPr/>
            <p:nvPr/>
          </p:nvCxnSpPr>
          <p:spPr>
            <a:xfrm>
              <a:off x="5756552" y="6461637"/>
              <a:ext cx="303589" cy="261627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6189191-4971-49CB-200C-A3FE7C59AB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0024" y="7263169"/>
              <a:ext cx="233082" cy="483635"/>
            </a:xfrm>
            <a:prstGeom prst="line">
              <a:avLst/>
            </a:prstGeom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30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D1E38-B27C-AF18-6989-6539010DC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901656"/>
            <a:ext cx="14630400" cy="73406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779059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/>
          <p:nvPr/>
        </p:nvCxnSpPr>
        <p:spPr>
          <a:xfrm flipH="1">
            <a:off x="14540753" y="3640833"/>
            <a:ext cx="574952" cy="12180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AC615B-CA64-0E63-9060-ACB1B68E0509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12796834" y="3209946"/>
            <a:ext cx="2018837" cy="734525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930588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1220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750A11-0790-3E86-8C30-B8C11BC3D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71" y="1112408"/>
            <a:ext cx="14630400" cy="62748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1DC89-EFB4-36B2-E358-3A6EBDAEA4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475AEB-44A7-C629-FB62-ADF1E2C9725B}"/>
              </a:ext>
            </a:extLst>
          </p:cNvPr>
          <p:cNvSpPr txBox="1"/>
          <p:nvPr/>
        </p:nvSpPr>
        <p:spPr>
          <a:xfrm>
            <a:off x="14815671" y="2348172"/>
            <a:ext cx="20439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Negative</a:t>
            </a:r>
            <a:r>
              <a:rPr lang="zh-CN" altLang="en-US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2500" dirty="0">
                <a:solidFill>
                  <a:srgbClr val="0432FF"/>
                </a:solidFill>
                <a:latin typeface="Colfax" panose="020B0304000000010002" pitchFamily="34" charset="0"/>
                <a:cs typeface="Helvetica Neue"/>
              </a:rPr>
              <a:t>impact</a:t>
            </a:r>
            <a:endParaRPr lang="en-US" sz="2500" dirty="0">
              <a:solidFill>
                <a:srgbClr val="0432FF"/>
              </a:solidFill>
              <a:latin typeface="Colfax" panose="020B0304000000010002" pitchFamily="34" charset="0"/>
              <a:cs typeface="Helvetica Neue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6938B1B-90D2-43D8-8292-98B652F4C39C}"/>
              </a:ext>
            </a:extLst>
          </p:cNvPr>
          <p:cNvCxnSpPr>
            <a:cxnSpLocks/>
          </p:cNvCxnSpPr>
          <p:nvPr/>
        </p:nvCxnSpPr>
        <p:spPr>
          <a:xfrm flipH="1">
            <a:off x="14483144" y="3209946"/>
            <a:ext cx="584750" cy="303638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2F98EE3-3E7B-07DF-618E-D3D5D2559155}"/>
              </a:ext>
            </a:extLst>
          </p:cNvPr>
          <p:cNvSpPr/>
          <p:nvPr/>
        </p:nvSpPr>
        <p:spPr>
          <a:xfrm>
            <a:off x="185271" y="2779059"/>
            <a:ext cx="584750" cy="4069976"/>
          </a:xfrm>
          <a:prstGeom prst="rect">
            <a:avLst/>
          </a:prstGeom>
          <a:solidFill>
            <a:srgbClr val="C00000">
              <a:alpha val="1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615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8" y="2432842"/>
            <a:ext cx="8690196" cy="5504516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Parameter-centric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fragile: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It’s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hard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perform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benefit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downstream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Because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self-supervised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extract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needed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property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prediction.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Data-centric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transfer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adapts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unlabeled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target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domain.</a:t>
            </a:r>
          </a:p>
          <a:p>
            <a:pPr marL="514350" indent="-514350">
              <a:buAutoNum type="arabicPeriod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Data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implemented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diffusion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model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optimized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via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minimal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sufficiency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principle,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where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labeled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graphs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guide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</a:rPr>
              <a:t>de-noising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process.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Data-Centric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39D2A-37CF-BD6C-A1AF-70316AC35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510" y="2143517"/>
            <a:ext cx="4572000" cy="650875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243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Conclusions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030550" y="1954122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082555" y="1879678"/>
            <a:ext cx="9881279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Training sets of ~500 examples are too limited.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Graph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Rationalization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Environment-based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Augmentations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(KDD’22)</a:t>
            </a:r>
          </a:p>
          <a:p>
            <a:endParaRPr lang="en-US" altLang="zh-CN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Label-anchored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(KDD’23)</a:t>
            </a:r>
          </a:p>
          <a:p>
            <a:endParaRPr lang="en-US" sz="16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Data-centric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Transfer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with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Diffusion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Model</a:t>
            </a:r>
            <a:r>
              <a:rPr lang="zh-CN" altLang="en-US" sz="3200" dirty="0">
                <a:solidFill>
                  <a:srgbClr val="0432FF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Helvetica Neue"/>
                <a:cs typeface="Helvetica Neue"/>
              </a:rPr>
              <a:t>(NeurIPS’23)</a:t>
            </a:r>
            <a:endParaRPr lang="en-US" sz="3200" dirty="0">
              <a:solidFill>
                <a:srgbClr val="0432FF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146085" y="2029807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071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</a:rPr>
              <a:t>Apply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our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postdoc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&amp;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PhD</a:t>
            </a:r>
            <a:r>
              <a:rPr lang="zh-CN" altLang="en-US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>
                <a:solidFill>
                  <a:schemeClr val="bg1"/>
                </a:solidFill>
              </a:rPr>
              <a:t>positions!</a:t>
            </a: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52F5D7-9A88-215E-B88A-2444531B8691}"/>
              </a:ext>
            </a:extLst>
          </p:cNvPr>
          <p:cNvSpPr txBox="1"/>
          <p:nvPr/>
        </p:nvSpPr>
        <p:spPr>
          <a:xfrm>
            <a:off x="8626839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polymer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F9F20-053C-4ABB-B5F8-5917CB0ED7A6}"/>
              </a:ext>
            </a:extLst>
          </p:cNvPr>
          <p:cNvSpPr txBox="1"/>
          <p:nvPr/>
        </p:nvSpPr>
        <p:spPr>
          <a:xfrm>
            <a:off x="8626839" y="998795"/>
            <a:ext cx="727356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Red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sz="3200" dirty="0">
                <a:latin typeface="Colfax" panose="020B0304000000010002" pitchFamily="34" charset="0"/>
              </a:rPr>
              <a:t>~</a:t>
            </a:r>
            <a:r>
              <a:rPr lang="en-US" sz="3200" b="1" dirty="0">
                <a:latin typeface="Colfax" panose="020B0304000000010002" pitchFamily="34" charset="0"/>
              </a:rPr>
              <a:t>700</a:t>
            </a:r>
            <a:r>
              <a:rPr lang="en-US" sz="3200" dirty="0">
                <a:latin typeface="Colfax" panose="020B0304000000010002" pitchFamily="34" charset="0"/>
              </a:rPr>
              <a:t> polymeric constructs that have been measured to date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(60+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years)</a:t>
            </a:r>
          </a:p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Blue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points: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“Thermally rearranged (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TR</a:t>
            </a:r>
            <a:r>
              <a:rPr lang="en-US" altLang="zh-CN" sz="3200" dirty="0">
                <a:latin typeface="Colfax" panose="020B0304000000010002" pitchFamily="34" charset="0"/>
              </a:rPr>
              <a:t>)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polymers</a:t>
            </a:r>
            <a:r>
              <a:rPr lang="en-US" altLang="zh-CN" sz="3200" dirty="0">
                <a:latin typeface="Colfax" panose="020B0304000000010002" pitchFamily="34" charset="0"/>
              </a:rPr>
              <a:t>, which are considered the </a:t>
            </a:r>
            <a:r>
              <a:rPr lang="en-US" altLang="zh-CN" sz="3200" b="1" dirty="0">
                <a:latin typeface="Colfax" panose="020B0304000000010002" pitchFamily="34" charset="0"/>
              </a:rPr>
              <a:t>next-generation of membrane materials </a:t>
            </a:r>
            <a:r>
              <a:rPr lang="en-US" altLang="zh-CN" sz="3200" dirty="0">
                <a:latin typeface="Colfax" panose="020B0304000000010002" pitchFamily="34" charset="0"/>
              </a:rPr>
              <a:t>because of their excellent properties”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515F40-FF9C-D2B6-636F-DEDC476FD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28390" y="5786805"/>
            <a:ext cx="2882902" cy="2694404"/>
          </a:xfrm>
          <a:prstGeom prst="rect">
            <a:avLst/>
          </a:prstGeom>
          <a:ln w="19050">
            <a:solidFill>
              <a:srgbClr val="00B050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9A6C39-1B36-F61B-F675-0E93419F1274}"/>
              </a:ext>
            </a:extLst>
          </p:cNvPr>
          <p:cNvSpPr txBox="1"/>
          <p:nvPr/>
        </p:nvSpPr>
        <p:spPr>
          <a:xfrm>
            <a:off x="9118806" y="7881044"/>
            <a:ext cx="36950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Tena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et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al.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(2016).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…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.</a:t>
            </a:r>
          </a:p>
          <a:p>
            <a:r>
              <a:rPr 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Science Advances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, 2(7),</a:t>
            </a:r>
          </a:p>
          <a:p>
            <a:r>
              <a: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e1501859.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32A54F-45F3-5860-6D63-3F6719A357D4}"/>
              </a:ext>
            </a:extLst>
          </p:cNvPr>
          <p:cNvSpPr txBox="1"/>
          <p:nvPr/>
        </p:nvSpPr>
        <p:spPr>
          <a:xfrm>
            <a:off x="8665046" y="5340044"/>
            <a:ext cx="436417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Over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1.2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million</a:t>
            </a:r>
          </a:p>
          <a:p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   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unlabeled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Six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gases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Colfax" panose="020B0304000000010002" pitchFamily="34" charset="0"/>
            </a:endParaRPr>
          </a:p>
          <a:p>
            <a:endParaRPr lang="en-US" altLang="zh-CN" sz="3200" dirty="0">
              <a:latin typeface="Colfax" panose="020B03040000000100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5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8" grpId="0" animBg="1"/>
      <p:bldP spid="19" grpId="0" animBg="1"/>
      <p:bldP spid="55" grpId="0"/>
      <p:bldP spid="57" grpId="0"/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FF16246-831D-9CC0-C219-CD1DAF1F5FCA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defPPr>
              <a:defRPr lang="en-US"/>
            </a:defPPr>
            <a:lvl1pPr algn="r" defTabSz="725552" rtl="0" fontAlgn="auto">
              <a:spcBef>
                <a:spcPts val="0"/>
              </a:spcBef>
              <a:spcAft>
                <a:spcPts val="0"/>
              </a:spcAft>
              <a:defRPr sz="2600" kern="12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97981D4-0186-B645-92FA-DC20677A32F2}"/>
              </a:ext>
            </a:extLst>
          </p:cNvPr>
          <p:cNvSpPr/>
          <p:nvPr/>
        </p:nvSpPr>
        <p:spPr>
          <a:xfrm>
            <a:off x="8690797" y="213528"/>
            <a:ext cx="7336995" cy="8808377"/>
          </a:xfrm>
          <a:prstGeom prst="roundRect">
            <a:avLst>
              <a:gd name="adj" fmla="val 365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4652E-0E6A-1378-5F71-DCD998D6897F}"/>
              </a:ext>
            </a:extLst>
          </p:cNvPr>
          <p:cNvSpPr txBox="1"/>
          <p:nvPr/>
        </p:nvSpPr>
        <p:spPr>
          <a:xfrm>
            <a:off x="9763912" y="369066"/>
            <a:ext cx="54504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Data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Augmentation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E85EB-1C98-FD58-C861-767C601BA1D9}"/>
              </a:ext>
            </a:extLst>
          </p:cNvPr>
          <p:cNvSpPr txBox="1"/>
          <p:nvPr/>
        </p:nvSpPr>
        <p:spPr>
          <a:xfrm>
            <a:off x="444708" y="161831"/>
            <a:ext cx="75781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Research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on</a:t>
            </a: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  <a:latin typeface="Colfax" panose="020B0304000000010002" pitchFamily="34" charset="0"/>
              </a:rPr>
              <a:t>Regression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1B96498-65DE-C483-2A58-FE97365E305F}"/>
              </a:ext>
            </a:extLst>
          </p:cNvPr>
          <p:cNvSpPr/>
          <p:nvPr/>
        </p:nvSpPr>
        <p:spPr>
          <a:xfrm rot="5400000">
            <a:off x="7832569" y="1181899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7AC882-98C1-0052-0C9D-B9DB263CCDDA}"/>
              </a:ext>
            </a:extLst>
          </p:cNvPr>
          <p:cNvSpPr txBox="1"/>
          <p:nvPr/>
        </p:nvSpPr>
        <p:spPr>
          <a:xfrm>
            <a:off x="444708" y="998795"/>
            <a:ext cx="727356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Supervised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FF260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FF26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Training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sets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of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~500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examples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too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limited.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B73B2DBB-3ECB-03B3-3CBA-FDBB9856F993}"/>
              </a:ext>
            </a:extLst>
          </p:cNvPr>
          <p:cNvSpPr/>
          <p:nvPr/>
        </p:nvSpPr>
        <p:spPr>
          <a:xfrm rot="5400000">
            <a:off x="7832569" y="2893276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49F0F892-5FBF-BA87-0C86-C3460B936D22}"/>
              </a:ext>
            </a:extLst>
          </p:cNvPr>
          <p:cNvSpPr/>
          <p:nvPr/>
        </p:nvSpPr>
        <p:spPr>
          <a:xfrm rot="5400000">
            <a:off x="7832569" y="6791107"/>
            <a:ext cx="457200" cy="685800"/>
          </a:xfrm>
          <a:prstGeom prst="downArrow">
            <a:avLst/>
          </a:prstGeom>
          <a:solidFill>
            <a:schemeClr val="bg2"/>
          </a:solidFill>
          <a:ln w="19050"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E7B7B8-64B3-A9C9-151B-8C22F4911D7E}"/>
              </a:ext>
            </a:extLst>
          </p:cNvPr>
          <p:cNvGrpSpPr/>
          <p:nvPr/>
        </p:nvGrpSpPr>
        <p:grpSpPr>
          <a:xfrm>
            <a:off x="624257" y="3951610"/>
            <a:ext cx="7657142" cy="2791237"/>
            <a:chOff x="969697" y="4032890"/>
            <a:chExt cx="7657142" cy="2791237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73CFE8B-1C0D-0242-55BA-E60C47BAF62A}"/>
                </a:ext>
              </a:extLst>
            </p:cNvPr>
            <p:cNvCxnSpPr/>
            <p:nvPr/>
          </p:nvCxnSpPr>
          <p:spPr>
            <a:xfrm>
              <a:off x="969697" y="6282211"/>
              <a:ext cx="6520721" cy="0"/>
            </a:xfrm>
            <a:prstGeom prst="straightConnector1">
              <a:avLst/>
            </a:prstGeom>
            <a:ln w="12700" cmpd="sng">
              <a:solidFill>
                <a:schemeClr val="bg2">
                  <a:lumMod val="10000"/>
                </a:schemeClr>
              </a:solidFill>
              <a:headEnd type="oval" w="lg" len="lg"/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0ED6947-6A54-3EA3-6B5F-4E79DAF62C76}"/>
                </a:ext>
              </a:extLst>
            </p:cNvPr>
            <p:cNvSpPr txBox="1"/>
            <p:nvPr/>
          </p:nvSpPr>
          <p:spPr>
            <a:xfrm>
              <a:off x="5807856" y="6300907"/>
              <a:ext cx="236469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</a:schemeClr>
                  </a:solidFill>
                  <a:latin typeface="Colfax" panose="020B0304000000010002" pitchFamily="34" charset="0"/>
                </a:rPr>
                <a:t>Permeability</a:t>
              </a:r>
              <a:endParaRPr lang="en-US" dirty="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40CB7856-F3CC-4A06-660F-1F421E0B79FA}"/>
                </a:ext>
              </a:extLst>
            </p:cNvPr>
            <p:cNvSpPr/>
            <p:nvPr/>
          </p:nvSpPr>
          <p:spPr>
            <a:xfrm>
              <a:off x="1117600" y="4653435"/>
              <a:ext cx="6096000" cy="1544165"/>
            </a:xfrm>
            <a:custGeom>
              <a:avLst/>
              <a:gdLst>
                <a:gd name="connsiteX0" fmla="*/ 0 w 6096000"/>
                <a:gd name="connsiteY0" fmla="*/ 1462885 h 1544165"/>
                <a:gd name="connsiteX1" fmla="*/ 548640 w 6096000"/>
                <a:gd name="connsiteY1" fmla="*/ 1401925 h 1544165"/>
                <a:gd name="connsiteX2" fmla="*/ 1198880 w 6096000"/>
                <a:gd name="connsiteY2" fmla="*/ 751685 h 1544165"/>
                <a:gd name="connsiteX3" fmla="*/ 1544320 w 6096000"/>
                <a:gd name="connsiteY3" fmla="*/ 101445 h 1544165"/>
                <a:gd name="connsiteX4" fmla="*/ 2011680 w 6096000"/>
                <a:gd name="connsiteY4" fmla="*/ 40485 h 1544165"/>
                <a:gd name="connsiteX5" fmla="*/ 2641600 w 6096000"/>
                <a:gd name="connsiteY5" fmla="*/ 487525 h 1544165"/>
                <a:gd name="connsiteX6" fmla="*/ 3108960 w 6096000"/>
                <a:gd name="connsiteY6" fmla="*/ 1340965 h 1544165"/>
                <a:gd name="connsiteX7" fmla="*/ 3840480 w 6096000"/>
                <a:gd name="connsiteY7" fmla="*/ 1056485 h 1544165"/>
                <a:gd name="connsiteX8" fmla="*/ 4714240 w 6096000"/>
                <a:gd name="connsiteY8" fmla="*/ 1462885 h 1544165"/>
                <a:gd name="connsiteX9" fmla="*/ 6096000 w 6096000"/>
                <a:gd name="connsiteY9" fmla="*/ 1544165 h 1544165"/>
                <a:gd name="connsiteX10" fmla="*/ 6096000 w 6096000"/>
                <a:gd name="connsiteY10" fmla="*/ 1544165 h 154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96000" h="1544165">
                  <a:moveTo>
                    <a:pt x="0" y="1462885"/>
                  </a:moveTo>
                  <a:cubicBezTo>
                    <a:pt x="174413" y="1491671"/>
                    <a:pt x="348827" y="1520458"/>
                    <a:pt x="548640" y="1401925"/>
                  </a:cubicBezTo>
                  <a:cubicBezTo>
                    <a:pt x="748453" y="1283392"/>
                    <a:pt x="1032933" y="968432"/>
                    <a:pt x="1198880" y="751685"/>
                  </a:cubicBezTo>
                  <a:cubicBezTo>
                    <a:pt x="1364827" y="534938"/>
                    <a:pt x="1408853" y="219978"/>
                    <a:pt x="1544320" y="101445"/>
                  </a:cubicBezTo>
                  <a:cubicBezTo>
                    <a:pt x="1679787" y="-17088"/>
                    <a:pt x="1828800" y="-23862"/>
                    <a:pt x="2011680" y="40485"/>
                  </a:cubicBezTo>
                  <a:cubicBezTo>
                    <a:pt x="2194560" y="104832"/>
                    <a:pt x="2458720" y="270778"/>
                    <a:pt x="2641600" y="487525"/>
                  </a:cubicBezTo>
                  <a:cubicBezTo>
                    <a:pt x="2824480" y="704272"/>
                    <a:pt x="2909147" y="1246138"/>
                    <a:pt x="3108960" y="1340965"/>
                  </a:cubicBezTo>
                  <a:cubicBezTo>
                    <a:pt x="3308773" y="1435792"/>
                    <a:pt x="3572933" y="1036165"/>
                    <a:pt x="3840480" y="1056485"/>
                  </a:cubicBezTo>
                  <a:cubicBezTo>
                    <a:pt x="4108027" y="1076805"/>
                    <a:pt x="4338320" y="1381605"/>
                    <a:pt x="4714240" y="1462885"/>
                  </a:cubicBezTo>
                  <a:cubicBezTo>
                    <a:pt x="5090160" y="1544165"/>
                    <a:pt x="6096000" y="1544165"/>
                    <a:pt x="6096000" y="1544165"/>
                  </a:cubicBezTo>
                  <a:lnTo>
                    <a:pt x="6096000" y="1544165"/>
                  </a:lnTo>
                </a:path>
              </a:pathLst>
            </a:custGeom>
            <a:noFill/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F6B9721-ED58-F05A-9C78-52AF7D15DA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219960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309712A-4B6E-64FC-2128-0C241A5390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4640" y="4847341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042BC63-5845-B90E-8B8B-D09B2C08E7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968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5ED32D-456B-8E63-8257-229B8D2475A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7480" y="5734570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917EEC2-AF35-33D3-0166-AF5C27565D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677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87205F-FE32-A18B-5731-219278B8BA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4570" y="5728623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F0F7CA0-7E28-4157-553F-DE3CBE5C31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513860" y="528835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79E1611-3F6D-D938-7436-6994D57DFD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44692" y="574463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DD76E6-DB8E-909B-B4D2-79ABBB970C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72036" y="5781787"/>
              <a:ext cx="274320" cy="274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B09AAEE-B1DA-39F2-9913-00FDB0EDB2EE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08148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44B21CC-6375-A92B-1C7F-2C4F4E4004F1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4498048" y="4590696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8A5C95-5CAC-0197-F1CF-74EBC0746BBB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5391296" y="4572000"/>
              <a:ext cx="0" cy="1710211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15C74E1-830F-D726-9F86-D4371CC135C6}"/>
                </a:ext>
              </a:extLst>
            </p:cNvPr>
            <p:cNvCxnSpPr>
              <a:cxnSpLocks noChangeAspect="1"/>
            </p:cNvCxnSpPr>
            <p:nvPr/>
          </p:nvCxnSpPr>
          <p:spPr>
            <a:xfrm>
              <a:off x="6539376" y="4877124"/>
              <a:ext cx="0" cy="1403498"/>
            </a:xfrm>
            <a:prstGeom prst="line">
              <a:avLst/>
            </a:prstGeom>
            <a:ln w="12700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4DE4511-1F36-B24A-B64F-8BEAC98599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52109" y="5507467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B6B11B7-F1ED-6836-1433-E1383A33BA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4280" y="506491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D18ECE8-897A-E3CD-07CE-439ED2BA5F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698890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0C7F12E-B3B4-B458-08D6-F6958EB3F98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5245105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F12455A-4DD4-0163-FFDB-589F43662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63786" y="4789716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CACB9F7-B137-23FD-D74F-A004433112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786298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4ED8B0D-5B6C-5557-5E16-4D9298593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5332513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FB5F2F4-93CA-F12C-4BBC-30F937CF6B2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01581" y="4877124"/>
              <a:ext cx="274320" cy="274320"/>
            </a:xfrm>
            <a:prstGeom prst="ellipse">
              <a:avLst/>
            </a:prstGeom>
            <a:solidFill>
              <a:srgbClr val="0432FF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87FC509-25F7-43F6-21C2-9EB6CB9594C3}"/>
                </a:ext>
              </a:extLst>
            </p:cNvPr>
            <p:cNvSpPr txBox="1"/>
            <p:nvPr/>
          </p:nvSpPr>
          <p:spPr>
            <a:xfrm>
              <a:off x="6177697" y="4032890"/>
              <a:ext cx="2449142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Interesting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but</a:t>
              </a:r>
            </a:p>
            <a:p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hard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to</a:t>
              </a:r>
              <a:r>
                <a:rPr lang="zh-CN" altLang="en-US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 </a:t>
              </a:r>
              <a:r>
                <a:rPr lang="en-US" altLang="zh-CN" sz="2400" i="1" dirty="0">
                  <a:solidFill>
                    <a:srgbClr val="0432FF"/>
                  </a:solidFill>
                  <a:latin typeface="Colfax" panose="020B0304000000010002" pitchFamily="34" charset="0"/>
                </a:rPr>
                <a:t>predict</a:t>
              </a: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6941ADBF-21D3-1370-BD6E-CEDCFD89DBD4}"/>
              </a:ext>
            </a:extLst>
          </p:cNvPr>
          <p:cNvSpPr txBox="1"/>
          <p:nvPr/>
        </p:nvSpPr>
        <p:spPr>
          <a:xfrm>
            <a:off x="444708" y="2260384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Imbalanced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432FF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432FF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Predictions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minor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(continuous)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equally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more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important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than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those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major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labels.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F208386-9C5E-EAC9-DC11-1ABBC466C241}"/>
              </a:ext>
            </a:extLst>
          </p:cNvPr>
          <p:cNvSpPr txBox="1"/>
          <p:nvPr/>
        </p:nvSpPr>
        <p:spPr>
          <a:xfrm>
            <a:off x="444708" y="6817371"/>
            <a:ext cx="727356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Transfer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solidFill>
                  <a:srgbClr val="00B050"/>
                </a:solidFill>
                <a:latin typeface="Colfax" panose="020B0304000000010002" pitchFamily="34" charset="0"/>
              </a:rPr>
              <a:t>Learning:</a:t>
            </a:r>
            <a:r>
              <a:rPr lang="zh-CN" altLang="en-US" sz="3200" dirty="0">
                <a:solidFill>
                  <a:srgbClr val="00B05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Any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extra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data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points,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no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matter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labeled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unlabeled,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the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same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or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different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domains,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could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be</a:t>
            </a:r>
            <a:r>
              <a:rPr lang="zh-CN" altLang="en-US" sz="3200" dirty="0">
                <a:latin typeface="Colfax" panose="020B0304000000010002" pitchFamily="34" charset="0"/>
              </a:rPr>
              <a:t> </a:t>
            </a:r>
            <a:r>
              <a:rPr lang="en-US" altLang="zh-CN" sz="3200" dirty="0">
                <a:latin typeface="Colfax" panose="020B0304000000010002" pitchFamily="34" charset="0"/>
              </a:rPr>
              <a:t>useful.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624A728-ECC7-E77B-D219-A32712AC43BD}"/>
              </a:ext>
            </a:extLst>
          </p:cNvPr>
          <p:cNvGrpSpPr>
            <a:grpSpLocks noChangeAspect="1"/>
          </p:cNvGrpSpPr>
          <p:nvPr/>
        </p:nvGrpSpPr>
        <p:grpSpPr>
          <a:xfrm>
            <a:off x="12201579" y="2922742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373116B8-1D5D-FFD2-17C0-B729F6112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2"/>
                  <a:stretch>
                    <a:fillRect l="-20513" r="-15385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D6B2E06-4CC5-71E3-8D98-B2158BF718BB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BD87B7-29F6-EEBC-7C9F-D7AA8CEEE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22857" r="-22857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8FE1EAB-3213-89C2-1DCB-5A9CBD43B95E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05CCED1-3108-45E7-28E0-5F14FB821E6E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05ED585-784E-1C79-EACA-69EDC520DB29}"/>
                </a:ext>
              </a:extLst>
            </p:cNvPr>
            <p:cNvCxnSpPr>
              <a:cxnSpLocks/>
              <a:stCxn id="14" idx="2"/>
              <a:endCxn id="16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7FFEF27-79E0-E3CB-B75E-2E591D148D21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6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D7E0925-CFA8-F1C9-0D38-04DD1C331755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732A90A6-7AC6-48B6-1FBB-6ABC69EDBA28}"/>
                </a:ext>
              </a:extLst>
            </p:cNvPr>
            <p:cNvCxnSpPr>
              <a:cxnSpLocks/>
              <a:stCxn id="16" idx="2"/>
              <a:endCxn id="15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2ABBFF-7D97-795A-6983-C892928C8583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690AEA-C926-A606-99C0-3753D5FDE4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8"/>
                  <a:stretch>
                    <a:fillRect l="-15094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A174D47-BA00-1342-941A-C5C68EFA2E9F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C61B7ED-4327-3AF4-2ED8-42E380EB5E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16327" t="-12000" r="-2041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5E67FBA-E277-4254-B511-600F7C2D69B1}"/>
                </a:ext>
              </a:extLst>
            </p:cNvPr>
            <p:cNvCxnSpPr>
              <a:cxnSpLocks/>
              <a:stCxn id="10" idx="3"/>
              <a:endCxn id="46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5720433A-D947-12DC-7404-CD31607285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6170B7A6-FA85-3F57-6692-99BBF64C9B6C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1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D21111A-02B8-9B6B-755D-6C36051085BC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5913110-B047-E499-D850-085F1B3756FC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0895B0C0-B582-6B75-4822-26737388B901}"/>
                </a:ext>
              </a:extLst>
            </p:cNvPr>
            <p:cNvCxnSpPr>
              <a:cxnSpLocks/>
              <a:stCxn id="52" idx="2"/>
              <a:endCxn id="15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D6E8FE9-3A06-F5FA-7206-23D46654C6FD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855A32B-D1BB-F74E-1275-4C9C45B4876C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DCD218D2-AD20-E067-D5DA-8680704F4D88}"/>
              </a:ext>
            </a:extLst>
          </p:cNvPr>
          <p:cNvSpPr txBox="1"/>
          <p:nvPr/>
        </p:nvSpPr>
        <p:spPr>
          <a:xfrm>
            <a:off x="8866315" y="3786719"/>
            <a:ext cx="353393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Graph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representation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learning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(via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GNNs)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3E240F3-FEB1-4F97-DB05-E221CF2C4A75}"/>
              </a:ext>
            </a:extLst>
          </p:cNvPr>
          <p:cNvSpPr txBox="1"/>
          <p:nvPr/>
        </p:nvSpPr>
        <p:spPr>
          <a:xfrm>
            <a:off x="8974742" y="5547051"/>
            <a:ext cx="35339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Regression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function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786A3EC-C943-E522-7326-FBE9BCE64522}"/>
              </a:ext>
            </a:extLst>
          </p:cNvPr>
          <p:cNvCxnSpPr>
            <a:endCxn id="24" idx="1"/>
          </p:cNvCxnSpPr>
          <p:nvPr/>
        </p:nvCxnSpPr>
        <p:spPr>
          <a:xfrm>
            <a:off x="12154620" y="4157597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27A906C-AC95-4F7C-EB9E-19A8559F9D05}"/>
              </a:ext>
            </a:extLst>
          </p:cNvPr>
          <p:cNvCxnSpPr/>
          <p:nvPr/>
        </p:nvCxnSpPr>
        <p:spPr>
          <a:xfrm>
            <a:off x="12110747" y="5780468"/>
            <a:ext cx="669074" cy="58938"/>
          </a:xfrm>
          <a:prstGeom prst="line">
            <a:avLst/>
          </a:prstGeom>
          <a:ln w="28575" cmpd="sng">
            <a:solidFill>
              <a:schemeClr val="bg2">
                <a:lumMod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FE6421E-2263-D336-7A25-C7175873976E}"/>
              </a:ext>
            </a:extLst>
          </p:cNvPr>
          <p:cNvSpPr txBox="1"/>
          <p:nvPr/>
        </p:nvSpPr>
        <p:spPr>
          <a:xfrm>
            <a:off x="8832769" y="1052715"/>
            <a:ext cx="7053050" cy="1815882"/>
          </a:xfrm>
          <a:prstGeom prst="rect">
            <a:avLst/>
          </a:prstGeom>
          <a:noFill/>
          <a:ln w="19050">
            <a:solidFill>
              <a:schemeClr val="bg2">
                <a:lumMod val="10000"/>
              </a:schemeClr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Techniques used to </a:t>
            </a:r>
            <a:r>
              <a:rPr lang="en-US" altLang="zh-CN" sz="2800" b="1" dirty="0">
                <a:solidFill>
                  <a:schemeClr val="accent1"/>
                </a:solidFill>
                <a:latin typeface="Colfax" panose="020B0304000000010002" pitchFamily="34" charset="0"/>
              </a:rPr>
              <a:t>increase the amount of data</a:t>
            </a:r>
            <a:r>
              <a:rPr lang="en-US" altLang="zh-CN" sz="2800" dirty="0">
                <a:solidFill>
                  <a:schemeClr val="accent1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by adding slightly modified copies of existing data or newly created synthetic data from existing data.</a:t>
            </a:r>
          </a:p>
        </p:txBody>
      </p:sp>
    </p:spTree>
    <p:extLst>
      <p:ext uri="{BB962C8B-B14F-4D97-AF65-F5344CB8AC3E}">
        <p14:creationId xmlns:p14="http://schemas.microsoft.com/office/powerpoint/2010/main" val="14209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6864726" y="2308027"/>
            <a:ext cx="8584935" cy="1388571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Augmentation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1181614" y="2292819"/>
            <a:ext cx="4596421" cy="5788152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6921507" y="2292819"/>
            <a:ext cx="851461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Supervised Learning: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Training sets of ~500 examples are too limited.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Imbalanced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Predictions on minor (continuous) labels are equally or more important than those on major labels.</a:t>
            </a: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Transfer Learning: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Any extra data points, no matter labeled or unlabeled, the same domain or different domains, can be useful.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8EB80B-6BF6-3A54-C8A5-418E6DEF3950}"/>
              </a:ext>
            </a:extLst>
          </p:cNvPr>
          <p:cNvGrpSpPr>
            <a:grpSpLocks noChangeAspect="1"/>
          </p:cNvGrpSpPr>
          <p:nvPr/>
        </p:nvGrpSpPr>
        <p:grpSpPr>
          <a:xfrm>
            <a:off x="1297149" y="2368504"/>
            <a:ext cx="3762248" cy="5500069"/>
            <a:chOff x="884085" y="1752600"/>
            <a:chExt cx="2461197" cy="35980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/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C92571B-482E-EEDE-B94C-D746C42EB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929" y="1947160"/>
                  <a:ext cx="319925" cy="402684"/>
                </a:xfrm>
                <a:prstGeom prst="rect">
                  <a:avLst/>
                </a:prstGeom>
                <a:blipFill>
                  <a:blip r:embed="rId3"/>
                  <a:stretch>
                    <a:fillRect l="-20000" r="-15000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D729696-A46F-B645-29B3-44FD4CDB20A2}"/>
                    </a:ext>
                  </a:extLst>
                </p:cNvPr>
                <p:cNvSpPr txBox="1"/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1" i="0" smtClean="0">
                            <a:latin typeface="Cambria Math" panose="02040503050406030204" pitchFamily="18" charset="0"/>
                          </a:rPr>
                          <m:t>𝐳</m:t>
                        </m:r>
                      </m:oMath>
                    </m:oMathPara>
                  </a14:m>
                  <a:endParaRPr lang="en-US" sz="4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891C4B5C-2084-1EAD-DAB4-6266444AF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3441" y="2939402"/>
                  <a:ext cx="259018" cy="402684"/>
                </a:xfrm>
                <a:prstGeom prst="rect">
                  <a:avLst/>
                </a:prstGeom>
                <a:blipFill>
                  <a:blip r:embed="rId4"/>
                  <a:stretch>
                    <a:fillRect l="-12121" r="-9091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/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4000" dirty="0">
                    <a:solidFill>
                      <a:schemeClr val="bg2">
                        <a:lumMod val="1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084038C-4B31-CCD9-7A39-1A68DC1328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9466" y="4947965"/>
                  <a:ext cx="286786" cy="402684"/>
                </a:xfrm>
                <a:prstGeom prst="rect">
                  <a:avLst/>
                </a:prstGeom>
                <a:blipFill>
                  <a:blip r:embed="rId5"/>
                  <a:stretch>
                    <a:fillRect l="-25714" r="-22857"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C6BF755-2E70-8A6A-E90A-8A6C16B24F7A}"/>
                    </a:ext>
                  </a:extLst>
                </p:cNvPr>
                <p:cNvSpPr txBox="1"/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D9E14F9-0B35-8F8A-6555-2DEFB9FF40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400" y="3914395"/>
                  <a:ext cx="286786" cy="402684"/>
                </a:xfrm>
                <a:prstGeom prst="rect">
                  <a:avLst/>
                </a:prstGeom>
                <a:blipFill>
                  <a:blip r:embed="rId6"/>
                  <a:stretch>
                    <a:fillRect l="-22857" t="-12000" r="-25714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C863E0A-DDFD-E9A9-9B43-A0BE23AF7DAC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1562950" y="2349844"/>
              <a:ext cx="942" cy="5895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363581E-BE5C-773C-72D0-4BABC21636A0}"/>
                </a:ext>
              </a:extLst>
            </p:cNvPr>
            <p:cNvCxnSpPr>
              <a:cxnSpLocks/>
              <a:stCxn id="23" idx="2"/>
              <a:endCxn id="25" idx="0"/>
            </p:cNvCxnSpPr>
            <p:nvPr/>
          </p:nvCxnSpPr>
          <p:spPr>
            <a:xfrm>
              <a:off x="1562950" y="3342086"/>
              <a:ext cx="4842" cy="5723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D544571-8D69-661A-E6EA-403615A7B0BF}"/>
                    </a:ext>
                  </a:extLst>
                </p:cNvPr>
                <p:cNvSpPr txBox="1"/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B87E956-AD25-FE40-BBEB-FB20EAB230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62" y="2417769"/>
                  <a:ext cx="258432" cy="362416"/>
                </a:xfrm>
                <a:prstGeom prst="rect">
                  <a:avLst/>
                </a:prstGeom>
                <a:blipFill>
                  <a:blip r:embed="rId7"/>
                  <a:stretch>
                    <a:fillRect l="-34375" r="-34375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5A2413C-305F-6073-F9C8-0036348D0A79}"/>
                    </a:ext>
                  </a:extLst>
                </p:cNvPr>
                <p:cNvSpPr txBox="1"/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91FCDDB-5176-DA3B-818C-821ABC3B1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735" y="3416131"/>
                  <a:ext cx="273616" cy="362416"/>
                </a:xfrm>
                <a:prstGeom prst="rect">
                  <a:avLst/>
                </a:prstGeom>
                <a:blipFill>
                  <a:blip r:embed="rId8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CE0467C-BC07-44E0-2D17-94BD91900585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>
            <a:xfrm>
              <a:off x="1567793" y="4317079"/>
              <a:ext cx="5066" cy="630886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72B18C7-8E44-67B7-F977-D2C13A80C3DF}"/>
                </a:ext>
              </a:extLst>
            </p:cNvPr>
            <p:cNvSpPr txBox="1"/>
            <p:nvPr/>
          </p:nvSpPr>
          <p:spPr>
            <a:xfrm>
              <a:off x="884085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/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zh-CN" sz="40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107601-BA81-C398-C502-C56E838EE8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8646" y="1947159"/>
                  <a:ext cx="426636" cy="402684"/>
                </a:xfrm>
                <a:prstGeom prst="rect">
                  <a:avLst/>
                </a:prstGeom>
                <a:blipFill>
                  <a:blip r:embed="rId9"/>
                  <a:stretch>
                    <a:fillRect l="-17308"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491B9C96-50A0-35F4-78F3-5328221B947B}"/>
                    </a:ext>
                  </a:extLst>
                </p:cNvPr>
                <p:cNvSpPr txBox="1"/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4000" b="1" i="0">
                                <a:latin typeface="Cambria Math" panose="02040503050406030204" pitchFamily="18" charset="0"/>
                              </a:rPr>
                              <m:t>𝐳</m:t>
                            </m:r>
                          </m:e>
                          <m:sup>
                            <m:r>
                              <a:rPr lang="en-US" altLang="zh-CN" sz="4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67CC9A85-4E2A-CE3B-7C9C-A57B38861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0054" y="2939402"/>
                  <a:ext cx="373112" cy="402684"/>
                </a:xfrm>
                <a:prstGeom prst="rect">
                  <a:avLst/>
                </a:prstGeom>
                <a:blipFill>
                  <a:blip r:embed="rId10"/>
                  <a:stretch>
                    <a:fillRect l="-8696" b="-204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/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4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7C971F2-C86C-2BE6-9A0F-C9B31DB58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37649" y="3914652"/>
                  <a:ext cx="398406" cy="402684"/>
                </a:xfrm>
                <a:prstGeom prst="rect">
                  <a:avLst/>
                </a:prstGeom>
                <a:blipFill>
                  <a:blip r:embed="rId11"/>
                  <a:stretch>
                    <a:fillRect l="-18367" t="-12000" b="-2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C77E00A-9A06-9696-940A-BD63F96FC936}"/>
                </a:ext>
              </a:extLst>
            </p:cNvPr>
            <p:cNvCxnSpPr>
              <a:cxnSpLocks/>
              <a:stCxn id="22" idx="3"/>
              <a:endCxn id="32" idx="1"/>
            </p:cNvCxnSpPr>
            <p:nvPr/>
          </p:nvCxnSpPr>
          <p:spPr>
            <a:xfrm flipV="1">
              <a:off x="1723854" y="2148501"/>
              <a:ext cx="1194792" cy="1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A68F4EC-61EA-70D8-22EB-3DAEAE630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685" y="2309315"/>
              <a:ext cx="0" cy="6328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E6922C3-3052-9D47-9FDE-05340693761F}"/>
                    </a:ext>
                  </a:extLst>
                </p:cNvPr>
                <p:cNvSpPr txBox="1"/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7F6F9EA-C454-1679-700B-06668BC31D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478" y="2420486"/>
                  <a:ext cx="258432" cy="362416"/>
                </a:xfrm>
                <a:prstGeom prst="rect">
                  <a:avLst/>
                </a:prstGeom>
                <a:blipFill>
                  <a:blip r:embed="rId12"/>
                  <a:stretch>
                    <a:fillRect l="-38710" r="-35484" b="-3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4C71132E-26FF-CCEC-3B44-1B1D9A442373}"/>
                </a:ext>
              </a:extLst>
            </p:cNvPr>
            <p:cNvCxnSpPr>
              <a:cxnSpLocks/>
            </p:cNvCxnSpPr>
            <p:nvPr/>
          </p:nvCxnSpPr>
          <p:spPr>
            <a:xfrm>
              <a:off x="3019846" y="3310819"/>
              <a:ext cx="0" cy="605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68631846-AB87-5D5B-6FCF-C35E8323D03A}"/>
                    </a:ext>
                  </a:extLst>
                </p:cNvPr>
                <p:cNvSpPr txBox="1"/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en-US" sz="3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A38CD6D8-FE4F-8B0F-AB9A-ED0D1F1C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312" y="3418216"/>
                  <a:ext cx="273616" cy="362416"/>
                </a:xfrm>
                <a:prstGeom prst="rect">
                  <a:avLst/>
                </a:prstGeom>
                <a:blipFill>
                  <a:blip r:embed="rId13"/>
                  <a:stretch>
                    <a:fillRect l="-23529" r="-205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Elbow Connector 39">
              <a:extLst>
                <a:ext uri="{FF2B5EF4-FFF2-40B4-BE49-F238E27FC236}">
                  <a16:creationId xmlns:a16="http://schemas.microsoft.com/office/drawing/2014/main" id="{E28B0BCB-E9A2-8098-6DA6-2269AB5E77E7}"/>
                </a:ext>
              </a:extLst>
            </p:cNvPr>
            <p:cNvCxnSpPr>
              <a:cxnSpLocks/>
              <a:stCxn id="34" idx="2"/>
              <a:endCxn id="24" idx="3"/>
            </p:cNvCxnSpPr>
            <p:nvPr/>
          </p:nvCxnSpPr>
          <p:spPr>
            <a:xfrm rot="5400000">
              <a:off x="1960567" y="4073022"/>
              <a:ext cx="831971" cy="132060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5BEA858-124B-B0F5-144E-21821AD4DA8F}"/>
                </a:ext>
              </a:extLst>
            </p:cNvPr>
            <p:cNvSpPr txBox="1"/>
            <p:nvPr/>
          </p:nvSpPr>
          <p:spPr>
            <a:xfrm>
              <a:off x="2359097" y="4435717"/>
              <a:ext cx="679697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latin typeface="Arial" panose="020B0604020202020204" pitchFamily="34" charset="0"/>
                  <a:cs typeface="Arial" panose="020B0604020202020204" pitchFamily="34" charset="0"/>
                </a:rPr>
                <a:t>loss</a:t>
              </a:r>
              <a:endParaRPr lang="en-US" sz="3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7F2BD6E-0DC5-1758-D808-E578CAF1F918}"/>
                </a:ext>
              </a:extLst>
            </p:cNvPr>
            <p:cNvSpPr txBox="1"/>
            <p:nvPr/>
          </p:nvSpPr>
          <p:spPr>
            <a:xfrm>
              <a:off x="1723854" y="1752600"/>
              <a:ext cx="1176200" cy="382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i="1" dirty="0">
                  <a:solidFill>
                    <a:schemeClr val="bg2">
                      <a:lumMod val="1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augment</a:t>
              </a:r>
              <a:endParaRPr lang="en-US" sz="3200" i="1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ashington, D.C. - Wikipedia">
            <a:extLst>
              <a:ext uri="{FF2B5EF4-FFF2-40B4-BE49-F238E27FC236}">
                <a16:creationId xmlns:a16="http://schemas.microsoft.com/office/drawing/2014/main" id="{071FE31F-BA3A-69E1-4B0B-318FEAC4D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56" y="1"/>
            <a:ext cx="16256000" cy="341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Graph Rationalization</a:t>
            </a:r>
            <a:br>
              <a:rPr lang="en-US" sz="5400" dirty="0"/>
            </a:br>
            <a:r>
              <a:rPr lang="en-US" sz="5400" dirty="0"/>
              <a:t>with Environment-based Augmentations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659" y="5182962"/>
            <a:ext cx="15229570" cy="932210"/>
          </a:xfrm>
        </p:spPr>
        <p:txBody>
          <a:bodyPr anchor="ctr"/>
          <a:lstStyle/>
          <a:p>
            <a:r>
              <a:rPr lang="en-US" sz="3200" dirty="0"/>
              <a:t>ACM SIGKDD Conference on Knowledge Discovery and Data Mining 2022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Gang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Liu</a:t>
            </a:r>
            <a:r>
              <a:rPr lang="en-US" sz="3200" dirty="0">
                <a:solidFill>
                  <a:schemeClr val="tx1"/>
                </a:solidFill>
              </a:rPr>
              <a:t>, Tong Zhao, </a:t>
            </a:r>
            <a:r>
              <a:rPr lang="en-US" sz="3200" dirty="0" err="1">
                <a:solidFill>
                  <a:schemeClr val="tx1"/>
                </a:solidFill>
              </a:rPr>
              <a:t>Jiaxin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Tengfei</a:t>
            </a:r>
            <a:r>
              <a:rPr lang="en-US" sz="3200" dirty="0">
                <a:solidFill>
                  <a:schemeClr val="tx1"/>
                </a:solidFill>
              </a:rPr>
              <a:t> Luo, Meng Jiang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3354493" y="0"/>
            <a:ext cx="290524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</a:t>
            </a:r>
            <a:r>
              <a: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D.C.</a:t>
            </a:r>
            <a:endParaRPr 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is defined as a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subset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of input features that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best explains or supports the prediction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 by machine learning models.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Rationale identification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improves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the generalizability and interpretability of machine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learning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on language and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vision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data.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Rationale?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C7C306-A616-E40B-5B65-3054EC070EC0}"/>
              </a:ext>
            </a:extLst>
          </p:cNvPr>
          <p:cNvGrpSpPr/>
          <p:nvPr/>
        </p:nvGrpSpPr>
        <p:grpSpPr>
          <a:xfrm>
            <a:off x="1123625" y="4788048"/>
            <a:ext cx="13024647" cy="3556508"/>
            <a:chOff x="1123625" y="4788048"/>
            <a:chExt cx="13024647" cy="355650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CE90CE-54F3-DBD1-AE79-7F4F7AEB803A}"/>
                </a:ext>
              </a:extLst>
            </p:cNvPr>
            <p:cNvSpPr txBox="1"/>
            <p:nvPr/>
          </p:nvSpPr>
          <p:spPr>
            <a:xfrm>
              <a:off x="1123626" y="4788048"/>
              <a:ext cx="10608589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Every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order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drive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they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park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up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Today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waited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mins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when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food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arrived,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9ECE86-C6BA-8B1D-4BF9-CC57D342DEE4}"/>
                </a:ext>
              </a:extLst>
            </p:cNvPr>
            <p:cNvSpPr txBox="1"/>
            <p:nvPr/>
          </p:nvSpPr>
          <p:spPr>
            <a:xfrm>
              <a:off x="1123627" y="7148504"/>
              <a:ext cx="7004373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find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that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French toast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!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47D6EA-934A-C32E-FF2A-D4B5224C6B34}"/>
                </a:ext>
              </a:extLst>
            </p:cNvPr>
            <p:cNvSpPr txBox="1"/>
            <p:nvPr/>
          </p:nvSpPr>
          <p:spPr>
            <a:xfrm>
              <a:off x="1123625" y="5897440"/>
              <a:ext cx="10608590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I’ve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just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got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home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my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burgers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stone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cold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BB0352-76A5-55D2-71D8-30F8762EFC1D}"/>
                </a:ext>
              </a:extLst>
            </p:cNvPr>
            <p:cNvSpPr txBox="1"/>
            <p:nvPr/>
          </p:nvSpPr>
          <p:spPr>
            <a:xfrm>
              <a:off x="1123625" y="7805947"/>
              <a:ext cx="7892359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Chocolate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cake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has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a nice texture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took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picture.</a:t>
              </a:r>
              <a:r>
                <a: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zh-CN" altLang="en-US" dirty="0">
                  <a:highlight>
                    <a:srgbClr val="FFFF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2BD0A6-0750-35E4-6121-BAF54EBD241D}"/>
                </a:ext>
              </a:extLst>
            </p:cNvPr>
            <p:cNvSpPr txBox="1"/>
            <p:nvPr/>
          </p:nvSpPr>
          <p:spPr>
            <a:xfrm>
              <a:off x="12186884" y="5179120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37F21F8-0A2D-ECBA-C6CA-4FBAD6991CBF}"/>
                </a:ext>
              </a:extLst>
            </p:cNvPr>
            <p:cNvSpPr txBox="1"/>
            <p:nvPr/>
          </p:nvSpPr>
          <p:spPr>
            <a:xfrm>
              <a:off x="9503095" y="7792466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4C7CD04-1EBA-CD0F-2717-76B105FE53C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138" y="5502722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B379B84-32C0-0614-F2EE-D1CDCC197D9A}"/>
                </a:ext>
              </a:extLst>
            </p:cNvPr>
            <p:cNvCxnSpPr>
              <a:cxnSpLocks/>
            </p:cNvCxnSpPr>
            <p:nvPr/>
          </p:nvCxnSpPr>
          <p:spPr>
            <a:xfrm>
              <a:off x="8824349" y="8082946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1FC6BFE-6315-E15F-89B6-18D503FC1A99}"/>
                </a:ext>
              </a:extLst>
            </p:cNvPr>
            <p:cNvSpPr txBox="1"/>
            <p:nvPr/>
          </p:nvSpPr>
          <p:spPr>
            <a:xfrm>
              <a:off x="8762448" y="7123658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positive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8339C9-9EEA-A7C9-2E35-30A213A34CD7}"/>
                </a:ext>
              </a:extLst>
            </p:cNvPr>
            <p:cNvCxnSpPr>
              <a:cxnSpLocks/>
            </p:cNvCxnSpPr>
            <p:nvPr/>
          </p:nvCxnSpPr>
          <p:spPr>
            <a:xfrm>
              <a:off x="8083702" y="7414138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1C3A463-1240-B36A-68B5-03123C153F5E}"/>
                </a:ext>
              </a:extLst>
            </p:cNvPr>
            <p:cNvSpPr txBox="1"/>
            <p:nvPr/>
          </p:nvSpPr>
          <p:spPr>
            <a:xfrm>
              <a:off x="10437295" y="5842867"/>
              <a:ext cx="196138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negative</a:t>
              </a:r>
              <a:endParaRPr 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79D0394-F2A7-C6E1-CD2F-80A420F864F5}"/>
                </a:ext>
              </a:extLst>
            </p:cNvPr>
            <p:cNvCxnSpPr>
              <a:cxnSpLocks/>
            </p:cNvCxnSpPr>
            <p:nvPr/>
          </p:nvCxnSpPr>
          <p:spPr>
            <a:xfrm>
              <a:off x="9758549" y="6166469"/>
              <a:ext cx="678746" cy="0"/>
            </a:xfrm>
            <a:prstGeom prst="straightConnector1">
              <a:avLst/>
            </a:prstGeom>
            <a:ln w="38100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87987E-800A-014A-076E-9EB6898765E5}"/>
              </a:ext>
            </a:extLst>
          </p:cNvPr>
          <p:cNvSpPr txBox="1"/>
          <p:nvPr/>
        </p:nvSpPr>
        <p:spPr>
          <a:xfrm>
            <a:off x="1123625" y="8558408"/>
            <a:ext cx="9900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olfax" panose="020B0304000000010002" pitchFamily="34" charset="0"/>
              </a:rPr>
              <a:t>Chang, et al. "Invariant rationalization." ICML, 2020.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9BDBB4-BBF9-169C-AF2D-1F8921745713}"/>
              </a:ext>
            </a:extLst>
          </p:cNvPr>
          <p:cNvGrpSpPr/>
          <p:nvPr/>
        </p:nvGrpSpPr>
        <p:grpSpPr>
          <a:xfrm>
            <a:off x="2761309" y="6362728"/>
            <a:ext cx="8012931" cy="664415"/>
            <a:chOff x="2761309" y="6362728"/>
            <a:chExt cx="8012931" cy="6644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5A3628-A8F3-C120-9CB6-70C7BD7E8FF4}"/>
                </a:ext>
              </a:extLst>
            </p:cNvPr>
            <p:cNvSpPr txBox="1"/>
            <p:nvPr/>
          </p:nvSpPr>
          <p:spPr>
            <a:xfrm>
              <a:off x="8539049" y="6472832"/>
              <a:ext cx="2235191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“Rationales”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E18642-BF02-59C0-D0D7-BD351EFF99B3}"/>
                </a:ext>
              </a:extLst>
            </p:cNvPr>
            <p:cNvSpPr txBox="1"/>
            <p:nvPr/>
          </p:nvSpPr>
          <p:spPr>
            <a:xfrm>
              <a:off x="3467432" y="6488534"/>
              <a:ext cx="2606565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srgbClr val="FF26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“Environments”</a:t>
              </a:r>
              <a:endParaRPr lang="en-US" dirty="0">
                <a:solidFill>
                  <a:srgbClr val="FF26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9B28875D-6753-981E-E28D-C3ECD091A323}"/>
                </a:ext>
              </a:extLst>
            </p:cNvPr>
            <p:cNvCxnSpPr>
              <a:cxnSpLocks/>
            </p:cNvCxnSpPr>
            <p:nvPr/>
          </p:nvCxnSpPr>
          <p:spPr>
            <a:xfrm>
              <a:off x="7716952" y="6366087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89408999-0B30-8B2C-6533-8D32DD64CC72}"/>
                </a:ext>
              </a:extLst>
            </p:cNvPr>
            <p:cNvCxnSpPr>
              <a:cxnSpLocks/>
            </p:cNvCxnSpPr>
            <p:nvPr/>
          </p:nvCxnSpPr>
          <p:spPr>
            <a:xfrm>
              <a:off x="2761309" y="6362728"/>
              <a:ext cx="706123" cy="391751"/>
            </a:xfrm>
            <a:prstGeom prst="bentConnector3">
              <a:avLst>
                <a:gd name="adj1" fmla="val 2624"/>
              </a:avLst>
            </a:prstGeom>
            <a:ln w="28575" cmpd="sng">
              <a:solidFill>
                <a:srgbClr val="FF26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202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Graph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Rationales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Environments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is defined as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of a molecule/polymer graph that best explains or supports property prediction.</a:t>
                </a:r>
              </a:p>
              <a:p>
                <a:pPr marL="514350" indent="-514350">
                  <a:buFont typeface="Arial" panose="020B0604020202020204" pitchFamily="34" charset="0"/>
                  <a:buChar char="•"/>
                </a:pP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Graph rationalization 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separates a graph </a:t>
                </a:r>
                <a14:m>
                  <m:oMath xmlns:m="http://schemas.openxmlformats.org/officeDocument/2006/math">
                    <m:r>
                      <a:rPr lang="en-US" altLang="zh-CN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𝑔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into a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rationale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subgraph</a:t>
                </a:r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𝑟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and an </a:t>
                </a:r>
                <a:r>
                  <a:rPr lang="en-US" altLang="zh-CN" sz="3200" b="1" dirty="0">
                    <a:solidFill>
                      <a:schemeClr val="bg2">
                        <a:lumMod val="10000"/>
                      </a:schemeClr>
                    </a:solidFill>
                  </a:rPr>
                  <a:t>environment subgraph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  <m:r>
                          <a:rPr lang="en-US" altLang="zh-CN" sz="320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sup>
                    </m:sSup>
                    <m:r>
                      <a:rPr lang="en-US" altLang="zh-CN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3200" dirty="0">
                    <a:solidFill>
                      <a:schemeClr val="bg2">
                        <a:lumMod val="1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C141-4678-6721-E1A6-906EACF16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15" t="-1613" r="-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Graph</a:t>
            </a:r>
            <a:r>
              <a:rPr lang="zh-CN" altLang="en-US" dirty="0"/>
              <a:t> </a:t>
            </a:r>
            <a:r>
              <a:rPr lang="en-US" altLang="zh-CN" dirty="0"/>
              <a:t>Rationalization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272C97-9998-48A4-3C98-BA06823EF082}"/>
              </a:ext>
            </a:extLst>
          </p:cNvPr>
          <p:cNvGrpSpPr/>
          <p:nvPr/>
        </p:nvGrpSpPr>
        <p:grpSpPr>
          <a:xfrm>
            <a:off x="554201" y="4924886"/>
            <a:ext cx="15409633" cy="3932406"/>
            <a:chOff x="554201" y="4924886"/>
            <a:chExt cx="15409633" cy="393240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9AA5FE5-8797-864A-F2BB-2A82F91ED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201" y="5609628"/>
              <a:ext cx="4381500" cy="22225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BAAEE0-E523-CC8F-9267-1431B79BB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88057" y="5366705"/>
              <a:ext cx="1892300" cy="129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661BE07-A8BA-27F7-D9B8-632CCD74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88057" y="7015792"/>
              <a:ext cx="3416300" cy="1841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/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Rationale-Environment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altLang="zh-CN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Separator</a:t>
                  </a:r>
                  <a:r>
                    <a:rPr lang="zh-CN" altLang="en-US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𝑠</m:t>
                          </m:r>
                          <m: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𝑒𝑝</m:t>
                          </m:r>
                        </m:sub>
                      </m:sSub>
                    </m:oMath>
                  </a14:m>
                  <a:endPara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EA52D4B1-B111-65AF-BCEA-DECC50296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8121" y="4924886"/>
                  <a:ext cx="4127516" cy="1019318"/>
                </a:xfrm>
                <a:prstGeom prst="rect">
                  <a:avLst/>
                </a:prstGeom>
                <a:blipFill>
                  <a:blip r:embed="rId6"/>
                  <a:stretch>
                    <a:fillRect l="-3058" t="-6098" b="-134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Elbow Connector 37">
              <a:extLst>
                <a:ext uri="{FF2B5EF4-FFF2-40B4-BE49-F238E27FC236}">
                  <a16:creationId xmlns:a16="http://schemas.microsoft.com/office/drawing/2014/main" id="{68AF2A00-7B9B-8C11-3646-10AC7C0F3498}"/>
                </a:ext>
              </a:extLst>
            </p:cNvPr>
            <p:cNvCxnSpPr>
              <a:cxnSpLocks/>
              <a:stCxn id="25" idx="3"/>
              <a:endCxn id="32" idx="1"/>
            </p:cNvCxnSpPr>
            <p:nvPr/>
          </p:nvCxnSpPr>
          <p:spPr>
            <a:xfrm flipV="1">
              <a:off x="4935701" y="6014405"/>
              <a:ext cx="3552356" cy="706473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Elbow Connector 40">
              <a:extLst>
                <a:ext uri="{FF2B5EF4-FFF2-40B4-BE49-F238E27FC236}">
                  <a16:creationId xmlns:a16="http://schemas.microsoft.com/office/drawing/2014/main" id="{93B5B898-279E-7B75-E38E-BB9EBD1531C0}"/>
                </a:ext>
              </a:extLst>
            </p:cNvPr>
            <p:cNvCxnSpPr>
              <a:cxnSpLocks/>
              <a:stCxn id="25" idx="3"/>
              <a:endCxn id="34" idx="1"/>
            </p:cNvCxnSpPr>
            <p:nvPr/>
          </p:nvCxnSpPr>
          <p:spPr>
            <a:xfrm>
              <a:off x="4935701" y="6720878"/>
              <a:ext cx="3552356" cy="1215664"/>
            </a:xfrm>
            <a:prstGeom prst="bentConnector3">
              <a:avLst/>
            </a:prstGeom>
            <a:ln w="28575" cmpd="sng">
              <a:solidFill>
                <a:schemeClr val="bg2">
                  <a:lumMod val="10000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/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Graph</a:t>
                  </a:r>
                  <a:r>
                    <a:rPr lang="en-US" altLang="zh-CN" sz="2800" b="0" dirty="0">
                      <a:cs typeface="Arial" panose="020B0604020202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𝑔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FBB3D1B-1A7A-FEFB-AD51-2DCB3C93A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9472" y="8038266"/>
                  <a:ext cx="1670957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2273" t="-17073" b="-29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/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Rationale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0D1D914C-0A08-6490-29F1-AD94280E2A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42350" y="5743850"/>
                  <a:ext cx="3690363" cy="541110"/>
                </a:xfrm>
                <a:prstGeom prst="rect">
                  <a:avLst/>
                </a:prstGeom>
                <a:blipFill>
                  <a:blip r:embed="rId8"/>
                  <a:stretch>
                    <a:fillRect t="-9302" b="-279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/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altLang="zh-CN" sz="280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Environment g</a:t>
                  </a:r>
                  <a:r>
                    <a:rPr lang="en-US" altLang="zh-CN" sz="2800" b="0" dirty="0">
                      <a:latin typeface="Helvetica Neue" panose="02000503000000020004" pitchFamily="2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raph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pPr>
                        <m:e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𝑒</m:t>
                          </m:r>
                          <m:r>
                            <a:rPr lang="en-US" altLang="zh-CN" sz="2800" i="1" dirty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2C71B0EA-B40C-7FCC-D4DD-1D87945D8A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01592" y="7396248"/>
                  <a:ext cx="4062242" cy="541110"/>
                </a:xfrm>
                <a:prstGeom prst="rect">
                  <a:avLst/>
                </a:prstGeom>
                <a:blipFill>
                  <a:blip r:embed="rId9"/>
                  <a:stretch>
                    <a:fillRect l="-932" t="-9302" b="-302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0544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21966</TotalTime>
  <Words>3396</Words>
  <Application>Microsoft Macintosh PowerPoint</Application>
  <PresentationFormat>Custom</PresentationFormat>
  <Paragraphs>1028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4" baseType="lpstr">
      <vt:lpstr>Kaiti TC</vt:lpstr>
      <vt:lpstr>Arial</vt:lpstr>
      <vt:lpstr>Avenir Medium</vt:lpstr>
      <vt:lpstr>Calibri</vt:lpstr>
      <vt:lpstr>Cambria Math</vt:lpstr>
      <vt:lpstr>Colfax</vt:lpstr>
      <vt:lpstr>Courier New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Augmentation for Graph Regression</vt:lpstr>
      <vt:lpstr>Graph Rationalization with Environment-based Augmentations</vt:lpstr>
      <vt:lpstr>What is Rationale?</vt:lpstr>
      <vt:lpstr>Graph Rationalization</vt:lpstr>
      <vt:lpstr>Baseline: Rationalization Improves Label Prediction</vt:lpstr>
      <vt:lpstr>Creating More Data Examples for Rationalization</vt:lpstr>
      <vt:lpstr>GREA: Graph Rationale/Environment-based Augmentation</vt:lpstr>
      <vt:lpstr>Augmentation in Latent Space</vt:lpstr>
      <vt:lpstr>Experiments: Polymer Property Prediction (Regression)</vt:lpstr>
      <vt:lpstr>Experiments: Molecule Property Prediction (Classification)</vt:lpstr>
      <vt:lpstr>Insights on Graph Rationalization</vt:lpstr>
      <vt:lpstr>Data Augmentation for Graph Regression</vt:lpstr>
      <vt:lpstr>Semi-Supervised Graph Imbalanced Regression</vt:lpstr>
      <vt:lpstr>Imbalanced Label Distribution</vt:lpstr>
      <vt:lpstr>Step 1: Self-Training for Imbalanced Learning</vt:lpstr>
      <vt:lpstr>Step 1: Self-Training for Imbalanced Learning</vt:lpstr>
      <vt:lpstr>Step 2: Label-Anchored Augmentation for Balancing</vt:lpstr>
      <vt:lpstr>Step 2: Label-Anchored Augmentation for Balancing</vt:lpstr>
      <vt:lpstr>Framework &amp; Optimization</vt:lpstr>
      <vt:lpstr>Experiments: Imbalanced Graph Regression</vt:lpstr>
      <vt:lpstr>Experiments: Molecule Property Prediction</vt:lpstr>
      <vt:lpstr>Experiments: Polymer Property Prediction</vt:lpstr>
      <vt:lpstr>Experiments: Ablation Study</vt:lpstr>
      <vt:lpstr>Data Augmentation for Graph Regression</vt:lpstr>
      <vt:lpstr>Data-Centric Learning from Unlabeled Graphs with Diffusion Model</vt:lpstr>
      <vt:lpstr>Transfer Learning</vt:lpstr>
      <vt:lpstr>Parameter-Centric Transfer</vt:lpstr>
      <vt:lpstr>PowerPoint Presentation</vt:lpstr>
      <vt:lpstr>Data-Centric Transfer</vt:lpstr>
      <vt:lpstr>PowerPoint Presentation</vt:lpstr>
      <vt:lpstr>PowerPoint Presentation</vt:lpstr>
      <vt:lpstr>Insights on Data-Centric Transfer</vt:lpstr>
      <vt:lpstr>Conclusions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2945</cp:revision>
  <cp:lastPrinted>2016-04-21T19:59:33Z</cp:lastPrinted>
  <dcterms:created xsi:type="dcterms:W3CDTF">2013-10-17T20:28:19Z</dcterms:created>
  <dcterms:modified xsi:type="dcterms:W3CDTF">2023-11-07T13:22:09Z</dcterms:modified>
</cp:coreProperties>
</file>